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0" r:id="rId4"/>
  </p:sldMasterIdLst>
  <p:notesMasterIdLst>
    <p:notesMasterId r:id="rId7"/>
  </p:notesMasterIdLst>
  <p:sldIdLst>
    <p:sldId id="257" r:id="rId5"/>
    <p:sldId id="264" r:id="rId6"/>
    <p:sldId id="297" r:id="rId8"/>
    <p:sldId id="289" r:id="rId9"/>
    <p:sldId id="298" r:id="rId10"/>
    <p:sldId id="267" r:id="rId11"/>
    <p:sldId id="269" r:id="rId12"/>
    <p:sldId id="325" r:id="rId13"/>
    <p:sldId id="270" r:id="rId14"/>
    <p:sldId id="272" r:id="rId15"/>
    <p:sldId id="273" r:id="rId16"/>
    <p:sldId id="292" r:id="rId17"/>
    <p:sldId id="274" r:id="rId18"/>
    <p:sldId id="275" r:id="rId19"/>
    <p:sldId id="276" r:id="rId20"/>
    <p:sldId id="277" r:id="rId21"/>
    <p:sldId id="296" r:id="rId22"/>
    <p:sldId id="302" r:id="rId23"/>
    <p:sldId id="282" r:id="rId24"/>
    <p:sldId id="284" r:id="rId25"/>
    <p:sldId id="286" r:id="rId26"/>
    <p:sldId id="285" r:id="rId27"/>
    <p:sldId id="294" r:id="rId28"/>
    <p:sldId id="295" r:id="rId29"/>
    <p:sldId id="290" r:id="rId30"/>
    <p:sldId id="287" r:id="rId31"/>
    <p:sldId id="299" r:id="rId32"/>
    <p:sldId id="283" r:id="rId33"/>
    <p:sldId id="300" r:id="rId34"/>
    <p:sldId id="268" r:id="rId35"/>
    <p:sldId id="288"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MC SYSTEM" initials="M" lastIdx="12"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AB6DA"/>
    <a:srgbClr val="C7B3D7"/>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1" d="100"/>
          <a:sy n="111" d="100"/>
        </p:scale>
        <p:origin x="112" y="80"/>
      </p:cViewPr>
      <p:guideLst>
        <p:guide orient="horz" pos="2148"/>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1" Type="http://schemas.openxmlformats.org/officeDocument/2006/relationships/tags" Target="tags/tag2.xml"/><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今天主要从以下七个部分介绍详细的向各位领导同事汇报一下我们视觉分拣系统的相关具体情况</a:t>
            </a:r>
            <a:r>
              <a:rPr lang="en-US" altLang="zh-CN"/>
              <a:t> 1... 2...  3.... 4.... 5.... 6.... 7....</a:t>
            </a:r>
            <a:r>
              <a:rPr lang="zh-CN" altLang="en-US"/>
              <a:t>，首先要讲的第一部分是建设背景及意义。主要就是讲我们为什么要做这个，公司花这么多钱投这么多人做这个有什么意义和作用。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今天主要从以下七个部分介绍详细的向各位领导同事汇报一下我们视觉分拣系统的相关具体情况</a:t>
            </a:r>
            <a:r>
              <a:rPr lang="en-US" altLang="zh-CN"/>
              <a:t> 1... 2...  3.... 4.... 5.... 6.... 7....</a:t>
            </a:r>
            <a:r>
              <a:rPr lang="zh-CN" altLang="en-US"/>
              <a:t>，首先要讲的第一部分是建设背景及意义。主要就是讲我们为什么要做这个，公司花这么多钱投这么多人做这个有什么意义和作用。</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今天主要从以下七个部分介绍详细的向各位领导同事汇报一下我们视觉分拣系统的相关具体情况</a:t>
            </a:r>
            <a:r>
              <a:rPr lang="en-US" altLang="zh-CN"/>
              <a:t> 1... 2...  3.... 4.... 5.... 6.... 7....</a:t>
            </a:r>
            <a:r>
              <a:rPr lang="zh-CN" altLang="en-US"/>
              <a:t>，首先要讲的第一部分是建设背景及意义。主要就是讲我们为什么要做这个，公司花这么多钱投这么多人做这个有什么意义和作用。</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今天主要从以下七个部分介绍详细的向各位领导同事汇报一下我们视觉分拣系统的相关具体情况</a:t>
            </a:r>
            <a:r>
              <a:rPr lang="en-US" altLang="zh-CN"/>
              <a:t> 1... 2...  3.... 4.... 5.... 6.... 7....</a:t>
            </a:r>
            <a:r>
              <a:rPr lang="zh-CN" altLang="en-US"/>
              <a:t>，首先要讲的第一部分是建设背景及意义。主要就是讲我们为什么要做这个，公司花这么多钱投这么多人做这个有什么意义和作用。</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pc="267" dirty="0">
                <a:sym typeface="+mn-lt"/>
              </a:rPr>
              <a:t>1 </a:t>
            </a:r>
            <a:r>
              <a:rPr lang="zh-CN" altLang="en-US" spc="267" dirty="0">
                <a:solidFill>
                  <a:schemeClr val="tx1">
                    <a:lumMod val="50000"/>
                    <a:lumOff val="50000"/>
                  </a:schemeClr>
                </a:solidFill>
                <a:sym typeface="+mn-lt"/>
              </a:rPr>
              <a:t>政策加码、市场驱动</a:t>
            </a:r>
            <a:endParaRPr lang="en-US" altLang="zh-CN" spc="267" dirty="0">
              <a:solidFill>
                <a:schemeClr val="tx1">
                  <a:lumMod val="50000"/>
                  <a:lumOff val="50000"/>
                </a:schemeClr>
              </a:solidFill>
              <a:sym typeface="+mn-lt"/>
            </a:endParaRPr>
          </a:p>
          <a:p>
            <a:r>
              <a:rPr lang="zh-CN" altLang="en-US" dirty="0"/>
              <a:t>首先当然就是响应国家号召，去年习大大来我们华工科技考察时就提出要把科技命脉牢牢把握在自己的手上。然后我们公司是做智能制造的，智能制造的核心就是运用各种各样的先进技术来实现这个过程的。我们的机器视觉技术就是其中的很重要的一部分，被称为工业的眼睛</a:t>
            </a:r>
            <a:r>
              <a:rPr lang="en-US" altLang="zh-CN" dirty="0"/>
              <a:t>+</a:t>
            </a:r>
            <a:r>
              <a:rPr lang="zh-CN" altLang="en-US" dirty="0"/>
              <a:t>大脑的结合体，所以为了响应国家的政策，抢占市场，所以我们必须要有我们自己的工业眼睛</a:t>
            </a:r>
            <a:r>
              <a:rPr lang="en-US" altLang="zh-CN" dirty="0"/>
              <a:t>+</a:t>
            </a:r>
            <a:r>
              <a:rPr lang="zh-CN" altLang="en-US" dirty="0"/>
              <a:t>大脑。</a:t>
            </a:r>
            <a:endParaRPr lang="zh-CN" altLang="en-US" dirty="0"/>
          </a:p>
        </p:txBody>
      </p:sp>
      <p:sp>
        <p:nvSpPr>
          <p:cNvPr id="4" name="灯片编号占位符 3"/>
          <p:cNvSpPr>
            <a:spLocks noGrp="1"/>
          </p:cNvSpPr>
          <p:nvPr>
            <p:ph type="sldNum" sz="quarter" idx="5"/>
          </p:nvPr>
        </p:nvSpPr>
        <p:spPr/>
        <p:txBody>
          <a:bodyPr/>
          <a:lstStyle/>
          <a:p>
            <a:fld id="{6D49C6E9-F66A-4634-8FE0-514C0D5FCD5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自定义版式">
    <p:bg>
      <p:bgPr>
        <a:solidFill>
          <a:srgbClr val="1D202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flipV="1">
            <a:off x="623392" y="548782"/>
            <a:ext cx="10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矩形 7"/>
          <p:cNvSpPr/>
          <p:nvPr userDrawn="1"/>
        </p:nvSpPr>
        <p:spPr>
          <a:xfrm flipV="1">
            <a:off x="759037" y="548783"/>
            <a:ext cx="1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6284029"/>
            <a:ext cx="12193605" cy="575857"/>
          </a:xfrm>
          <a:prstGeom prst="rect">
            <a:avLst/>
          </a:prstGeom>
        </p:spPr>
      </p:pic>
      <p:sp>
        <p:nvSpPr>
          <p:cNvPr id="14" name="矩形 13"/>
          <p:cNvSpPr/>
          <p:nvPr userDrawn="1"/>
        </p:nvSpPr>
        <p:spPr>
          <a:xfrm>
            <a:off x="173253" y="6473752"/>
            <a:ext cx="4289488" cy="246221"/>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zh-CN" sz="1000" dirty="0">
                <a:solidFill>
                  <a:schemeClr val="bg1"/>
                </a:solidFill>
                <a:latin typeface="Century Gothic" panose="020B0502020202020204" pitchFamily="34" charset="0"/>
                <a:ea typeface="微软雅黑" panose="020B0503020204020204" charset="-122"/>
                <a:cs typeface="微软雅黑" panose="020B0503020204020204" charset="-122"/>
              </a:rPr>
              <a:t>创新联动美好世界</a:t>
            </a:r>
            <a:r>
              <a:rPr lang="zh-CN" altLang="en-US" sz="1000" dirty="0">
                <a:solidFill>
                  <a:schemeClr val="bg1"/>
                </a:solidFill>
                <a:latin typeface="Century Gothic" panose="020B0502020202020204" pitchFamily="34" charset="0"/>
                <a:ea typeface="微软雅黑" panose="020B0503020204020204" charset="-122"/>
                <a:cs typeface="微软雅黑" panose="020B0503020204020204" charset="-122"/>
              </a:rPr>
              <a:t>  </a:t>
            </a:r>
            <a:r>
              <a:rPr lang="en-US" altLang="zh-CN" sz="1000" dirty="0">
                <a:solidFill>
                  <a:schemeClr val="bg1"/>
                </a:solidFill>
                <a:latin typeface="Century Gothic" panose="020B0502020202020204" pitchFamily="34" charset="0"/>
                <a:ea typeface="微软雅黑" panose="020B0503020204020204" charset="-122"/>
                <a:cs typeface="微软雅黑" panose="020B0503020204020204" charset="-122"/>
              </a:rPr>
              <a:t>/ © HGTECH</a:t>
            </a:r>
            <a:endParaRPr lang="zh-CN" altLang="en-US" sz="1000" dirty="0">
              <a:solidFill>
                <a:schemeClr val="bg1"/>
              </a:solidFill>
              <a:latin typeface="Century Gothic" panose="020B0502020202020204" pitchFamily="34" charset="0"/>
              <a:ea typeface="微软雅黑" panose="020B0503020204020204" charset="-122"/>
              <a:cs typeface="微软雅黑" panose="020B0503020204020204" charset="-122"/>
            </a:endParaRPr>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3532" y="6401364"/>
            <a:ext cx="1382712" cy="362441"/>
          </a:xfrm>
          <a:prstGeom prst="rect">
            <a:avLst/>
          </a:prstGeom>
        </p:spPr>
      </p:pic>
      <p:sp>
        <p:nvSpPr>
          <p:cNvPr id="21"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flipV="1">
            <a:off x="623392" y="548782"/>
            <a:ext cx="10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矩形 7"/>
          <p:cNvSpPr/>
          <p:nvPr userDrawn="1"/>
        </p:nvSpPr>
        <p:spPr>
          <a:xfrm flipV="1">
            <a:off x="759037" y="548783"/>
            <a:ext cx="1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6284029"/>
            <a:ext cx="12193605" cy="575857"/>
          </a:xfrm>
          <a:prstGeom prst="rect">
            <a:avLst/>
          </a:prstGeom>
        </p:spPr>
      </p:pic>
      <p:sp>
        <p:nvSpPr>
          <p:cNvPr id="14" name="矩形 13"/>
          <p:cNvSpPr/>
          <p:nvPr userDrawn="1"/>
        </p:nvSpPr>
        <p:spPr>
          <a:xfrm>
            <a:off x="173253" y="6473752"/>
            <a:ext cx="4289488" cy="246221"/>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zh-CN" sz="1000" dirty="0">
                <a:solidFill>
                  <a:schemeClr val="bg1"/>
                </a:solidFill>
                <a:latin typeface="Century Gothic" panose="020B0502020202020204" pitchFamily="34" charset="0"/>
                <a:ea typeface="微软雅黑" panose="020B0503020204020204" charset="-122"/>
                <a:cs typeface="微软雅黑" panose="020B0503020204020204" charset="-122"/>
              </a:rPr>
              <a:t>创新联动美好世界</a:t>
            </a:r>
            <a:r>
              <a:rPr lang="zh-CN" altLang="en-US" sz="1000" dirty="0">
                <a:solidFill>
                  <a:schemeClr val="bg1"/>
                </a:solidFill>
                <a:latin typeface="Century Gothic" panose="020B0502020202020204" pitchFamily="34" charset="0"/>
                <a:ea typeface="微软雅黑" panose="020B0503020204020204" charset="-122"/>
                <a:cs typeface="微软雅黑" panose="020B0503020204020204" charset="-122"/>
              </a:rPr>
              <a:t>  </a:t>
            </a:r>
            <a:r>
              <a:rPr lang="en-US" altLang="zh-CN" sz="1000" dirty="0">
                <a:solidFill>
                  <a:schemeClr val="bg1"/>
                </a:solidFill>
                <a:latin typeface="Century Gothic" panose="020B0502020202020204" pitchFamily="34" charset="0"/>
                <a:ea typeface="微软雅黑" panose="020B0503020204020204" charset="-122"/>
                <a:cs typeface="微软雅黑" panose="020B0503020204020204" charset="-122"/>
              </a:rPr>
              <a:t>/ © HGTECH</a:t>
            </a:r>
            <a:endParaRPr lang="zh-CN" altLang="en-US" sz="1000" dirty="0">
              <a:solidFill>
                <a:schemeClr val="bg1"/>
              </a:solidFill>
              <a:latin typeface="Century Gothic" panose="020B0502020202020204" pitchFamily="34" charset="0"/>
              <a:ea typeface="微软雅黑" panose="020B0503020204020204" charset="-122"/>
              <a:cs typeface="微软雅黑" panose="020B0503020204020204" charset="-122"/>
            </a:endParaRPr>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3532" y="6401364"/>
            <a:ext cx="1382712" cy="362441"/>
          </a:xfrm>
          <a:prstGeom prst="rect">
            <a:avLst/>
          </a:prstGeom>
        </p:spPr>
      </p:pic>
      <p:sp>
        <p:nvSpPr>
          <p:cNvPr id="21"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2274E23-3D34-44DE-B124-C8B2852D724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466162-96FC-4C44-91C6-B5D9D1129C7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274E23-3D34-44DE-B124-C8B2852D724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466162-96FC-4C44-91C6-B5D9D1129C7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常规内页">
    <p:spTree>
      <p:nvGrpSpPr>
        <p:cNvPr id="1" name=""/>
        <p:cNvGrpSpPr/>
        <p:nvPr/>
      </p:nvGrpSpPr>
      <p:grpSpPr>
        <a:xfrm>
          <a:off x="0" y="0"/>
          <a:ext cx="0" cy="0"/>
          <a:chOff x="0" y="0"/>
          <a:chExt cx="0" cy="0"/>
        </a:xfrm>
      </p:grpSpPr>
      <p:sp>
        <p:nvSpPr>
          <p:cNvPr id="9" name="矩形 8"/>
          <p:cNvSpPr/>
          <p:nvPr userDrawn="1"/>
        </p:nvSpPr>
        <p:spPr>
          <a:xfrm>
            <a:off x="191381" y="249359"/>
            <a:ext cx="72000" cy="480000"/>
          </a:xfrm>
          <a:prstGeom prst="rect">
            <a:avLst/>
          </a:prstGeom>
          <a:solidFill>
            <a:srgbClr val="E600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lvl="0" algn="ctr"/>
            <a:endParaRPr lang="zh-CN" altLang="en-US" sz="2400" dirty="0"/>
          </a:p>
        </p:txBody>
      </p:sp>
      <p:pic>
        <p:nvPicPr>
          <p:cNvPr id="27" name="图片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8772" y="294305"/>
            <a:ext cx="1336688" cy="29616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15151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6283939"/>
            <a:ext cx="12192087" cy="57585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p:cNvGrpSpPr/>
          <p:nvPr userDrawn="1"/>
        </p:nvGrpSpPr>
        <p:grpSpPr>
          <a:xfrm>
            <a:off x="-24000" y="6215014"/>
            <a:ext cx="12240000" cy="409538"/>
            <a:chOff x="-24794" y="6215014"/>
            <a:chExt cx="12240000" cy="409538"/>
          </a:xfrm>
          <a:noFill/>
        </p:grpSpPr>
        <p:pic>
          <p:nvPicPr>
            <p:cNvPr id="3"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0472738" y="6352218"/>
              <a:ext cx="1382712" cy="272334"/>
            </a:xfrm>
            <a:prstGeom prst="rect">
              <a:avLst/>
            </a:prstGeom>
            <a:grpFill/>
            <a:ln w="9525">
              <a:noFill/>
              <a:miter lim="800000"/>
              <a:headEnd/>
              <a:tailEnd/>
            </a:ln>
          </p:spPr>
        </p:pic>
        <p:sp>
          <p:nvSpPr>
            <p:cNvPr id="4" name="矩形 3"/>
            <p:cNvSpPr/>
            <p:nvPr/>
          </p:nvSpPr>
          <p:spPr>
            <a:xfrm>
              <a:off x="271801" y="6318676"/>
              <a:ext cx="2295013" cy="246221"/>
            </a:xfrm>
            <a:prstGeom prst="rect">
              <a:avLst/>
            </a:prstGeom>
            <a:grpFill/>
          </p:spPr>
          <p:txBody>
            <a:bodyPr wrap="square">
              <a:spAutoFit/>
            </a:bodyPr>
            <a:lstStyle/>
            <a:p>
              <a:pPr algn="dist">
                <a:defRPr/>
              </a:pPr>
              <a:r>
                <a:rPr lang="zh-CN" altLang="en-US" sz="1000" dirty="0">
                  <a:solidFill>
                    <a:prstClr val="black"/>
                  </a:solidFill>
                  <a:latin typeface="+mn-lt"/>
                  <a:ea typeface="+mn-ea"/>
                  <a:cs typeface="+mn-ea"/>
                  <a:sym typeface="+mn-lt"/>
                </a:rPr>
                <a:t>创新联动美好世界</a:t>
              </a:r>
              <a:r>
                <a:rPr lang="en-US" altLang="zh-CN" sz="1000" dirty="0">
                  <a:solidFill>
                    <a:prstClr val="black"/>
                  </a:solidFill>
                  <a:latin typeface="+mn-lt"/>
                  <a:ea typeface="+mn-ea"/>
                  <a:cs typeface="+mn-ea"/>
                  <a:sym typeface="+mn-lt"/>
                </a:rPr>
                <a:t>/©HGTECH</a:t>
              </a:r>
              <a:endParaRPr lang="zh-CN" altLang="en-US" sz="1000" dirty="0">
                <a:solidFill>
                  <a:prstClr val="black"/>
                </a:solidFill>
                <a:latin typeface="+mn-lt"/>
                <a:ea typeface="+mn-ea"/>
                <a:cs typeface="+mn-ea"/>
                <a:sym typeface="+mn-lt"/>
              </a:endParaRPr>
            </a:p>
          </p:txBody>
        </p:sp>
        <p:cxnSp>
          <p:nvCxnSpPr>
            <p:cNvPr id="5" name="直接连接符 4"/>
            <p:cNvCxnSpPr/>
            <p:nvPr/>
          </p:nvCxnSpPr>
          <p:spPr>
            <a:xfrm>
              <a:off x="-24794" y="6215014"/>
              <a:ext cx="12240000" cy="0"/>
            </a:xfrm>
            <a:prstGeom prst="line">
              <a:avLst/>
            </a:prstGeom>
            <a:grp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 name="矩形 5"/>
          <p:cNvSpPr/>
          <p:nvPr userDrawn="1"/>
        </p:nvSpPr>
        <p:spPr>
          <a:xfrm flipV="1">
            <a:off x="623392" y="621352"/>
            <a:ext cx="10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p:cNvSpPr/>
          <p:nvPr userDrawn="1"/>
        </p:nvSpPr>
        <p:spPr>
          <a:xfrm flipV="1">
            <a:off x="759037" y="621353"/>
            <a:ext cx="18000" cy="316611"/>
          </a:xfrm>
          <a:prstGeom prst="rect">
            <a:avLst/>
          </a:prstGeom>
          <a:solidFill>
            <a:srgbClr val="FB26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2294" name="文本框 22"/>
          <p:cNvSpPr txBox="1">
            <a:spLocks noChangeArrowheads="1"/>
          </p:cNvSpPr>
          <p:nvPr userDrawn="1"/>
        </p:nvSpPr>
        <p:spPr bwMode="auto">
          <a:xfrm>
            <a:off x="3687573" y="1684029"/>
            <a:ext cx="4817123" cy="307905"/>
          </a:xfrm>
          <a:prstGeom prst="rect">
            <a:avLst/>
          </a:prstGeom>
          <a:noFill/>
          <a:ln w="9525">
            <a:noFill/>
            <a:miter lim="800000"/>
          </a:ln>
        </p:spPr>
        <p:txBody>
          <a:bodyPr>
            <a:spAutoFit/>
          </a:bodyPr>
          <a:lstStyle/>
          <a:p>
            <a:pPr algn="dist"/>
            <a:r>
              <a:rPr lang="en-US" altLang="zh-CN" sz="1400" dirty="0">
                <a:solidFill>
                  <a:schemeClr val="bg1"/>
                </a:solidFill>
              </a:rPr>
              <a:t>CONTENT</a:t>
            </a:r>
            <a:endParaRPr lang="zh-CN" altLang="en-US" sz="1400" dirty="0">
              <a:solidFill>
                <a:schemeClr val="bg1"/>
              </a:solidFill>
            </a:endParaRPr>
          </a:p>
        </p:txBody>
      </p:sp>
      <p:sp>
        <p:nvSpPr>
          <p:cNvPr id="19" name="矩形 18"/>
          <p:cNvSpPr/>
          <p:nvPr userDrawn="1"/>
        </p:nvSpPr>
        <p:spPr>
          <a:xfrm>
            <a:off x="304836" y="6418972"/>
            <a:ext cx="2829005" cy="235577"/>
          </a:xfrm>
          <a:prstGeom prst="rect">
            <a:avLst/>
          </a:prstGeom>
        </p:spPr>
        <p:txBody>
          <a:bodyPr wrap="square">
            <a:spAutoFit/>
          </a:bodyPr>
          <a:lstStyle/>
          <a:p>
            <a:pPr>
              <a:defRPr/>
            </a:pPr>
            <a:r>
              <a:rPr lang="zh-CN" altLang="zh-CN" sz="93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创新联动美好世界</a:t>
            </a:r>
            <a:r>
              <a:rPr lang="zh-CN" altLang="en-US" sz="93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en-US" altLang="zh-CN" sz="93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 HGTECH</a:t>
            </a:r>
            <a:endParaRPr lang="zh-CN" altLang="en-US" sz="93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0751" y="6379612"/>
            <a:ext cx="1336403" cy="29617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Date Placeholder 1"/>
          <p:cNvSpPr>
            <a:spLocks noGrp="1"/>
          </p:cNvSpPr>
          <p:nvPr>
            <p:ph type="dt" sz="half" idx="10"/>
          </p:nvPr>
        </p:nvSpPr>
        <p:spPr>
          <a:xfrm>
            <a:off x="838312" y="6357752"/>
            <a:ext cx="2743561" cy="365206"/>
          </a:xfrm>
        </p:spPr>
        <p:txBody>
          <a:bodyPr/>
          <a:lstStyle>
            <a:defPPr>
              <a:defRPr lang="en-US"/>
            </a:defPPr>
            <a:lvl1pPr marL="0" algn="l" defTabSz="812800" rtl="0" eaLnBrk="1" latinLnBrk="0" hangingPunct="1">
              <a:defRPr sz="1065" kern="1200">
                <a:solidFill>
                  <a:schemeClr val="tx1">
                    <a:tint val="75000"/>
                  </a:schemeClr>
                </a:solidFill>
                <a:latin typeface="+mn-lt"/>
                <a:ea typeface="+mn-ea"/>
                <a:cs typeface="+mn-cs"/>
              </a:defRPr>
            </a:lvl1pPr>
            <a:lvl2pPr marL="406400" algn="l" defTabSz="812800" rtl="0" eaLnBrk="1" latinLnBrk="0" hangingPunct="1">
              <a:defRPr sz="1600" kern="1200">
                <a:solidFill>
                  <a:schemeClr val="tx1"/>
                </a:solidFill>
                <a:latin typeface="+mn-lt"/>
                <a:ea typeface="+mn-ea"/>
                <a:cs typeface="+mn-cs"/>
              </a:defRPr>
            </a:lvl2pPr>
            <a:lvl3pPr marL="812800" algn="l" defTabSz="812800" rtl="0" eaLnBrk="1" latinLnBrk="0" hangingPunct="1">
              <a:defRPr sz="1600" kern="1200">
                <a:solidFill>
                  <a:schemeClr val="tx1"/>
                </a:solidFill>
                <a:latin typeface="+mn-lt"/>
                <a:ea typeface="+mn-ea"/>
                <a:cs typeface="+mn-cs"/>
              </a:defRPr>
            </a:lvl3pPr>
            <a:lvl4pPr marL="1219835" algn="l" defTabSz="812800" rtl="0" eaLnBrk="1" latinLnBrk="0" hangingPunct="1">
              <a:defRPr sz="1600" kern="1200">
                <a:solidFill>
                  <a:schemeClr val="tx1"/>
                </a:solidFill>
                <a:latin typeface="+mn-lt"/>
                <a:ea typeface="+mn-ea"/>
                <a:cs typeface="+mn-cs"/>
              </a:defRPr>
            </a:lvl4pPr>
            <a:lvl5pPr marL="1626235" algn="l" defTabSz="812800" rtl="0" eaLnBrk="1" latinLnBrk="0" hangingPunct="1">
              <a:defRPr sz="1600" kern="1200">
                <a:solidFill>
                  <a:schemeClr val="tx1"/>
                </a:solidFill>
                <a:latin typeface="+mn-lt"/>
                <a:ea typeface="+mn-ea"/>
                <a:cs typeface="+mn-cs"/>
              </a:defRPr>
            </a:lvl5pPr>
            <a:lvl6pPr marL="2032000" algn="l" defTabSz="812800" rtl="0" eaLnBrk="1" latinLnBrk="0" hangingPunct="1">
              <a:defRPr sz="1600" kern="1200">
                <a:solidFill>
                  <a:schemeClr val="tx1"/>
                </a:solidFill>
                <a:latin typeface="+mn-lt"/>
                <a:ea typeface="+mn-ea"/>
                <a:cs typeface="+mn-cs"/>
              </a:defRPr>
            </a:lvl6pPr>
            <a:lvl7pPr marL="2438400" algn="l" defTabSz="812800" rtl="0" eaLnBrk="1" latinLnBrk="0" hangingPunct="1">
              <a:defRPr sz="1600" kern="1200">
                <a:solidFill>
                  <a:schemeClr val="tx1"/>
                </a:solidFill>
                <a:latin typeface="+mn-lt"/>
                <a:ea typeface="+mn-ea"/>
                <a:cs typeface="+mn-cs"/>
              </a:defRPr>
            </a:lvl7pPr>
            <a:lvl8pPr marL="2844800" algn="l" defTabSz="812800" rtl="0" eaLnBrk="1" latinLnBrk="0" hangingPunct="1">
              <a:defRPr sz="1600" kern="1200">
                <a:solidFill>
                  <a:schemeClr val="tx1"/>
                </a:solidFill>
                <a:latin typeface="+mn-lt"/>
                <a:ea typeface="+mn-ea"/>
                <a:cs typeface="+mn-cs"/>
              </a:defRPr>
            </a:lvl8pPr>
            <a:lvl9pPr marL="3251200" algn="l" defTabSz="812800" rtl="0" eaLnBrk="1" latinLnBrk="0" hangingPunct="1">
              <a:defRPr sz="1600" kern="1200">
                <a:solidFill>
                  <a:schemeClr val="tx1"/>
                </a:solidFill>
                <a:latin typeface="+mn-lt"/>
                <a:ea typeface="+mn-ea"/>
                <a:cs typeface="+mn-cs"/>
              </a:defRPr>
            </a:lvl9pPr>
          </a:lstStyle>
          <a:p>
            <a:fld id="{26051960-17FF-4B18-AEB5-41D02B26269C}" type="datetimeFigureOut">
              <a:rPr lang="zh-CN" altLang="en-US" smtClean="0"/>
            </a:fld>
            <a:endParaRPr lang="zh-CN" altLang="en-US"/>
          </a:p>
        </p:txBody>
      </p:sp>
      <p:sp>
        <p:nvSpPr>
          <p:cNvPr id="7" name="Footer Placeholder 2"/>
          <p:cNvSpPr>
            <a:spLocks noGrp="1"/>
          </p:cNvSpPr>
          <p:nvPr>
            <p:ph type="ftr" sz="quarter" idx="11"/>
          </p:nvPr>
        </p:nvSpPr>
        <p:spPr>
          <a:xfrm>
            <a:off x="4039132" y="6357752"/>
            <a:ext cx="4115342" cy="365206"/>
          </a:xfrm>
        </p:spPr>
        <p:txBody>
          <a:bodyPr/>
          <a:lstStyle>
            <a:defPPr>
              <a:defRPr lang="en-US"/>
            </a:defPPr>
            <a:lvl1pPr marL="0" algn="ctr" defTabSz="812800" rtl="0" eaLnBrk="1" latinLnBrk="0" hangingPunct="1">
              <a:defRPr sz="1065" kern="1200">
                <a:solidFill>
                  <a:schemeClr val="tx1">
                    <a:tint val="75000"/>
                  </a:schemeClr>
                </a:solidFill>
                <a:latin typeface="+mn-lt"/>
                <a:ea typeface="+mn-ea"/>
                <a:cs typeface="+mn-cs"/>
              </a:defRPr>
            </a:lvl1pPr>
            <a:lvl2pPr marL="406400" algn="l" defTabSz="812800" rtl="0" eaLnBrk="1" latinLnBrk="0" hangingPunct="1">
              <a:defRPr sz="1600" kern="1200">
                <a:solidFill>
                  <a:schemeClr val="tx1"/>
                </a:solidFill>
                <a:latin typeface="+mn-lt"/>
                <a:ea typeface="+mn-ea"/>
                <a:cs typeface="+mn-cs"/>
              </a:defRPr>
            </a:lvl2pPr>
            <a:lvl3pPr marL="812800" algn="l" defTabSz="812800" rtl="0" eaLnBrk="1" latinLnBrk="0" hangingPunct="1">
              <a:defRPr sz="1600" kern="1200">
                <a:solidFill>
                  <a:schemeClr val="tx1"/>
                </a:solidFill>
                <a:latin typeface="+mn-lt"/>
                <a:ea typeface="+mn-ea"/>
                <a:cs typeface="+mn-cs"/>
              </a:defRPr>
            </a:lvl3pPr>
            <a:lvl4pPr marL="1219835" algn="l" defTabSz="812800" rtl="0" eaLnBrk="1" latinLnBrk="0" hangingPunct="1">
              <a:defRPr sz="1600" kern="1200">
                <a:solidFill>
                  <a:schemeClr val="tx1"/>
                </a:solidFill>
                <a:latin typeface="+mn-lt"/>
                <a:ea typeface="+mn-ea"/>
                <a:cs typeface="+mn-cs"/>
              </a:defRPr>
            </a:lvl4pPr>
            <a:lvl5pPr marL="1626235" algn="l" defTabSz="812800" rtl="0" eaLnBrk="1" latinLnBrk="0" hangingPunct="1">
              <a:defRPr sz="1600" kern="1200">
                <a:solidFill>
                  <a:schemeClr val="tx1"/>
                </a:solidFill>
                <a:latin typeface="+mn-lt"/>
                <a:ea typeface="+mn-ea"/>
                <a:cs typeface="+mn-cs"/>
              </a:defRPr>
            </a:lvl5pPr>
            <a:lvl6pPr marL="2032000" algn="l" defTabSz="812800" rtl="0" eaLnBrk="1" latinLnBrk="0" hangingPunct="1">
              <a:defRPr sz="1600" kern="1200">
                <a:solidFill>
                  <a:schemeClr val="tx1"/>
                </a:solidFill>
                <a:latin typeface="+mn-lt"/>
                <a:ea typeface="+mn-ea"/>
                <a:cs typeface="+mn-cs"/>
              </a:defRPr>
            </a:lvl6pPr>
            <a:lvl7pPr marL="2438400" algn="l" defTabSz="812800" rtl="0" eaLnBrk="1" latinLnBrk="0" hangingPunct="1">
              <a:defRPr sz="1600" kern="1200">
                <a:solidFill>
                  <a:schemeClr val="tx1"/>
                </a:solidFill>
                <a:latin typeface="+mn-lt"/>
                <a:ea typeface="+mn-ea"/>
                <a:cs typeface="+mn-cs"/>
              </a:defRPr>
            </a:lvl7pPr>
            <a:lvl8pPr marL="2844800" algn="l" defTabSz="812800" rtl="0" eaLnBrk="1" latinLnBrk="0" hangingPunct="1">
              <a:defRPr sz="1600" kern="1200">
                <a:solidFill>
                  <a:schemeClr val="tx1"/>
                </a:solidFill>
                <a:latin typeface="+mn-lt"/>
                <a:ea typeface="+mn-ea"/>
                <a:cs typeface="+mn-cs"/>
              </a:defRPr>
            </a:lvl8pPr>
            <a:lvl9pPr marL="3251200" algn="l" defTabSz="812800" rtl="0" eaLnBrk="1" latinLnBrk="0" hangingPunct="1">
              <a:defRPr sz="1600" kern="1200">
                <a:solidFill>
                  <a:schemeClr val="tx1"/>
                </a:solidFill>
                <a:latin typeface="+mn-lt"/>
                <a:ea typeface="+mn-ea"/>
                <a:cs typeface="+mn-cs"/>
              </a:defRPr>
            </a:lvl9pPr>
          </a:lstStyle>
          <a:p>
            <a:endParaRPr lang="zh-CN" altLang="en-US"/>
          </a:p>
        </p:txBody>
      </p:sp>
      <p:sp>
        <p:nvSpPr>
          <p:cNvPr id="8" name="Slide Number Placeholder 3"/>
          <p:cNvSpPr>
            <a:spLocks noGrp="1"/>
          </p:cNvSpPr>
          <p:nvPr>
            <p:ph type="sldNum" sz="quarter" idx="12"/>
          </p:nvPr>
        </p:nvSpPr>
        <p:spPr>
          <a:xfrm>
            <a:off x="8611734" y="6357752"/>
            <a:ext cx="2743561" cy="365206"/>
          </a:xfrm>
        </p:spPr>
        <p:txBody>
          <a:bodyPr/>
          <a:lstStyle>
            <a:defPPr>
              <a:defRPr lang="en-US"/>
            </a:defPPr>
            <a:lvl1pPr marL="0" algn="r" defTabSz="812800" rtl="0" eaLnBrk="1" latinLnBrk="0" hangingPunct="1">
              <a:defRPr sz="1065" kern="1200">
                <a:solidFill>
                  <a:schemeClr val="tx1">
                    <a:tint val="75000"/>
                  </a:schemeClr>
                </a:solidFill>
                <a:latin typeface="+mn-lt"/>
                <a:ea typeface="+mn-ea"/>
                <a:cs typeface="+mn-cs"/>
              </a:defRPr>
            </a:lvl1pPr>
            <a:lvl2pPr marL="406400" algn="l" defTabSz="812800" rtl="0" eaLnBrk="1" latinLnBrk="0" hangingPunct="1">
              <a:defRPr sz="1600" kern="1200">
                <a:solidFill>
                  <a:schemeClr val="tx1"/>
                </a:solidFill>
                <a:latin typeface="+mn-lt"/>
                <a:ea typeface="+mn-ea"/>
                <a:cs typeface="+mn-cs"/>
              </a:defRPr>
            </a:lvl2pPr>
            <a:lvl3pPr marL="812800" algn="l" defTabSz="812800" rtl="0" eaLnBrk="1" latinLnBrk="0" hangingPunct="1">
              <a:defRPr sz="1600" kern="1200">
                <a:solidFill>
                  <a:schemeClr val="tx1"/>
                </a:solidFill>
                <a:latin typeface="+mn-lt"/>
                <a:ea typeface="+mn-ea"/>
                <a:cs typeface="+mn-cs"/>
              </a:defRPr>
            </a:lvl3pPr>
            <a:lvl4pPr marL="1219835" algn="l" defTabSz="812800" rtl="0" eaLnBrk="1" latinLnBrk="0" hangingPunct="1">
              <a:defRPr sz="1600" kern="1200">
                <a:solidFill>
                  <a:schemeClr val="tx1"/>
                </a:solidFill>
                <a:latin typeface="+mn-lt"/>
                <a:ea typeface="+mn-ea"/>
                <a:cs typeface="+mn-cs"/>
              </a:defRPr>
            </a:lvl4pPr>
            <a:lvl5pPr marL="1626235" algn="l" defTabSz="812800" rtl="0" eaLnBrk="1" latinLnBrk="0" hangingPunct="1">
              <a:defRPr sz="1600" kern="1200">
                <a:solidFill>
                  <a:schemeClr val="tx1"/>
                </a:solidFill>
                <a:latin typeface="+mn-lt"/>
                <a:ea typeface="+mn-ea"/>
                <a:cs typeface="+mn-cs"/>
              </a:defRPr>
            </a:lvl5pPr>
            <a:lvl6pPr marL="2032000" algn="l" defTabSz="812800" rtl="0" eaLnBrk="1" latinLnBrk="0" hangingPunct="1">
              <a:defRPr sz="1600" kern="1200">
                <a:solidFill>
                  <a:schemeClr val="tx1"/>
                </a:solidFill>
                <a:latin typeface="+mn-lt"/>
                <a:ea typeface="+mn-ea"/>
                <a:cs typeface="+mn-cs"/>
              </a:defRPr>
            </a:lvl6pPr>
            <a:lvl7pPr marL="2438400" algn="l" defTabSz="812800" rtl="0" eaLnBrk="1" latinLnBrk="0" hangingPunct="1">
              <a:defRPr sz="1600" kern="1200">
                <a:solidFill>
                  <a:schemeClr val="tx1"/>
                </a:solidFill>
                <a:latin typeface="+mn-lt"/>
                <a:ea typeface="+mn-ea"/>
                <a:cs typeface="+mn-cs"/>
              </a:defRPr>
            </a:lvl7pPr>
            <a:lvl8pPr marL="2844800" algn="l" defTabSz="812800" rtl="0" eaLnBrk="1" latinLnBrk="0" hangingPunct="1">
              <a:defRPr sz="1600" kern="1200">
                <a:solidFill>
                  <a:schemeClr val="tx1"/>
                </a:solidFill>
                <a:latin typeface="+mn-lt"/>
                <a:ea typeface="+mn-ea"/>
                <a:cs typeface="+mn-cs"/>
              </a:defRPr>
            </a:lvl8pPr>
            <a:lvl9pPr marL="3251200" algn="l" defTabSz="812800" rtl="0" eaLnBrk="1" latinLnBrk="0" hangingPunct="1">
              <a:defRPr sz="1600" kern="1200">
                <a:solidFill>
                  <a:schemeClr val="tx1"/>
                </a:solidFill>
                <a:latin typeface="+mn-lt"/>
                <a:ea typeface="+mn-ea"/>
                <a:cs typeface="+mn-cs"/>
              </a:defRPr>
            </a:lvl9pPr>
          </a:lstStyle>
          <a:p>
            <a:fld id="{06916BC2-4DEA-4996-B4EF-770A6DB741C8}" type="slidenum">
              <a:rPr lang="zh-CN" altLang="en-US" smtClean="0"/>
            </a:fld>
            <a:endParaRPr lang="zh-CN" altLang="en-US"/>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6284029"/>
            <a:ext cx="12193605" cy="575857"/>
          </a:xfrm>
          <a:prstGeom prst="rect">
            <a:avLst/>
          </a:prstGeom>
        </p:spPr>
      </p:pic>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55455" y="6390737"/>
            <a:ext cx="1229123" cy="362441"/>
          </a:xfrm>
          <a:prstGeom prst="rect">
            <a:avLst/>
          </a:prstGeom>
        </p:spPr>
      </p:pic>
      <p:sp>
        <p:nvSpPr>
          <p:cNvPr id="15" name="矩形 14"/>
          <p:cNvSpPr/>
          <p:nvPr userDrawn="1"/>
        </p:nvSpPr>
        <p:spPr>
          <a:xfrm>
            <a:off x="173253" y="6473752"/>
            <a:ext cx="4289488" cy="235577"/>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zh-CN" sz="930" dirty="0">
                <a:solidFill>
                  <a:schemeClr val="bg1"/>
                </a:solidFill>
                <a:latin typeface="微软雅黑" panose="020B0503020204020204" charset="-122"/>
                <a:ea typeface="微软雅黑" panose="020B0503020204020204" charset="-122"/>
                <a:cs typeface="微软雅黑" panose="020B0503020204020204" charset="-122"/>
              </a:rPr>
              <a:t>创新联动美好世界</a:t>
            </a:r>
            <a:r>
              <a:rPr lang="zh-CN" altLang="en-US" sz="93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930" dirty="0">
                <a:solidFill>
                  <a:schemeClr val="bg1"/>
                </a:solidFill>
                <a:latin typeface="微软雅黑" panose="020B0503020204020204" charset="-122"/>
                <a:ea typeface="微软雅黑" panose="020B0503020204020204" charset="-122"/>
                <a:cs typeface="微软雅黑" panose="020B0503020204020204" charset="-122"/>
              </a:rPr>
              <a:t>/ © HGTECH</a:t>
            </a:r>
            <a:endParaRPr lang="zh-CN" altLang="en-US" sz="93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6522" y="294318"/>
            <a:ext cx="1336403" cy="296176"/>
          </a:xfrm>
          <a:prstGeom prst="rect">
            <a:avLst/>
          </a:prstGeom>
        </p:spPr>
      </p:pic>
      <p:sp>
        <p:nvSpPr>
          <p:cNvPr id="16" name="矩形 15"/>
          <p:cNvSpPr/>
          <p:nvPr userDrawn="1"/>
        </p:nvSpPr>
        <p:spPr>
          <a:xfrm>
            <a:off x="362841" y="286373"/>
            <a:ext cx="320362" cy="428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42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2" y="366200"/>
            <a:ext cx="10515368" cy="1325092"/>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A1B2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xStyles>
    <p:titleStyle>
      <a:lvl1pPr algn="l" defTabSz="812800" rtl="0" eaLnBrk="1" latinLnBrk="0" hangingPunct="1">
        <a:lnSpc>
          <a:spcPct val="90000"/>
        </a:lnSpc>
        <a:spcBef>
          <a:spcPct val="0"/>
        </a:spcBef>
        <a:buNone/>
        <a:defRPr sz="3915" kern="1200">
          <a:solidFill>
            <a:schemeClr val="tx1"/>
          </a:solidFill>
          <a:latin typeface="+mj-lt"/>
          <a:ea typeface="+mj-ea"/>
          <a:cs typeface="+mj-cs"/>
        </a:defRPr>
      </a:lvl1pPr>
    </p:titleStyle>
    <p:bodyStyle>
      <a:lvl1pPr marL="203200" indent="-203200" algn="l" defTabSz="812800" rtl="0" eaLnBrk="1" latinLnBrk="0" hangingPunct="1">
        <a:lnSpc>
          <a:spcPct val="90000"/>
        </a:lnSpc>
        <a:spcBef>
          <a:spcPct val="210000"/>
        </a:spcBef>
        <a:buFont typeface="Arial" panose="020B0604020202020204" pitchFamily="34" charset="0"/>
        <a:buChar char="•"/>
        <a:defRPr sz="2495" kern="1200">
          <a:solidFill>
            <a:schemeClr val="tx1"/>
          </a:solidFill>
          <a:latin typeface="+mn-lt"/>
          <a:ea typeface="+mn-ea"/>
          <a:cs typeface="+mn-cs"/>
        </a:defRPr>
      </a:lvl1pPr>
      <a:lvl2pPr marL="610235" indent="-203200" algn="l" defTabSz="812800" rtl="0" eaLnBrk="1" latinLnBrk="0" hangingPunct="1">
        <a:lnSpc>
          <a:spcPct val="90000"/>
        </a:lnSpc>
        <a:spcBef>
          <a:spcPct val="105000"/>
        </a:spcBef>
        <a:buFont typeface="Arial" panose="020B0604020202020204" pitchFamily="34" charset="0"/>
        <a:buChar char="•"/>
        <a:defRPr sz="2135" kern="1200">
          <a:solidFill>
            <a:schemeClr val="tx1"/>
          </a:solidFill>
          <a:latin typeface="+mn-lt"/>
          <a:ea typeface="+mn-ea"/>
          <a:cs typeface="+mn-cs"/>
        </a:defRPr>
      </a:lvl2pPr>
      <a:lvl3pPr marL="1016000" indent="-203200" algn="l" defTabSz="812800" rtl="0" eaLnBrk="1" latinLnBrk="0" hangingPunct="1">
        <a:lnSpc>
          <a:spcPct val="90000"/>
        </a:lnSpc>
        <a:spcBef>
          <a:spcPct val="105000"/>
        </a:spcBef>
        <a:buFont typeface="Arial" panose="020B0604020202020204" pitchFamily="34" charset="0"/>
        <a:buChar char="•"/>
        <a:defRPr sz="1780" kern="1200">
          <a:solidFill>
            <a:schemeClr val="tx1"/>
          </a:solidFill>
          <a:latin typeface="+mn-lt"/>
          <a:ea typeface="+mn-ea"/>
          <a:cs typeface="+mn-cs"/>
        </a:defRPr>
      </a:lvl3pPr>
      <a:lvl4pPr marL="14224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4pPr>
      <a:lvl5pPr marL="18288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5pPr>
      <a:lvl6pPr marL="22352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6pPr>
      <a:lvl7pPr marL="26416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7pPr>
      <a:lvl8pPr marL="30480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8pPr>
      <a:lvl9pPr marL="3454400" indent="-203200" algn="l" defTabSz="812800" rtl="0" eaLnBrk="1" latinLnBrk="0" hangingPunct="1">
        <a:lnSpc>
          <a:spcPct val="90000"/>
        </a:lnSpc>
        <a:spcBef>
          <a:spcPct val="1050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00" rtl="0" eaLnBrk="1" latinLnBrk="0" hangingPunct="1">
        <a:defRPr sz="1600" kern="1200">
          <a:solidFill>
            <a:schemeClr val="tx1"/>
          </a:solidFill>
          <a:latin typeface="+mn-lt"/>
          <a:ea typeface="+mn-ea"/>
          <a:cs typeface="+mn-cs"/>
        </a:defRPr>
      </a:lvl1pPr>
      <a:lvl2pPr marL="407035" algn="l" defTabSz="812800" rtl="0" eaLnBrk="1" latinLnBrk="0" hangingPunct="1">
        <a:defRPr sz="1600" kern="1200">
          <a:solidFill>
            <a:schemeClr val="tx1"/>
          </a:solidFill>
          <a:latin typeface="+mn-lt"/>
          <a:ea typeface="+mn-ea"/>
          <a:cs typeface="+mn-cs"/>
        </a:defRPr>
      </a:lvl2pPr>
      <a:lvl3pPr marL="812800" algn="l" defTabSz="812800" rtl="0" eaLnBrk="1" latinLnBrk="0" hangingPunct="1">
        <a:defRPr sz="1600" kern="1200">
          <a:solidFill>
            <a:schemeClr val="tx1"/>
          </a:solidFill>
          <a:latin typeface="+mn-lt"/>
          <a:ea typeface="+mn-ea"/>
          <a:cs typeface="+mn-cs"/>
        </a:defRPr>
      </a:lvl3pPr>
      <a:lvl4pPr marL="1219835" algn="l" defTabSz="812800" rtl="0" eaLnBrk="1" latinLnBrk="0" hangingPunct="1">
        <a:defRPr sz="1600" kern="1200">
          <a:solidFill>
            <a:schemeClr val="tx1"/>
          </a:solidFill>
          <a:latin typeface="+mn-lt"/>
          <a:ea typeface="+mn-ea"/>
          <a:cs typeface="+mn-cs"/>
        </a:defRPr>
      </a:lvl4pPr>
      <a:lvl5pPr marL="1625600" algn="l" defTabSz="812800" rtl="0" eaLnBrk="1" latinLnBrk="0" hangingPunct="1">
        <a:defRPr sz="1600" kern="1200">
          <a:solidFill>
            <a:schemeClr val="tx1"/>
          </a:solidFill>
          <a:latin typeface="+mn-lt"/>
          <a:ea typeface="+mn-ea"/>
          <a:cs typeface="+mn-cs"/>
        </a:defRPr>
      </a:lvl5pPr>
      <a:lvl6pPr marL="2032000" algn="l" defTabSz="812800" rtl="0" eaLnBrk="1" latinLnBrk="0" hangingPunct="1">
        <a:defRPr sz="1600" kern="1200">
          <a:solidFill>
            <a:schemeClr val="tx1"/>
          </a:solidFill>
          <a:latin typeface="+mn-lt"/>
          <a:ea typeface="+mn-ea"/>
          <a:cs typeface="+mn-cs"/>
        </a:defRPr>
      </a:lvl6pPr>
      <a:lvl7pPr marL="2438400" algn="l" defTabSz="812800" rtl="0" eaLnBrk="1" latinLnBrk="0" hangingPunct="1">
        <a:defRPr sz="1600" kern="1200">
          <a:solidFill>
            <a:schemeClr val="tx1"/>
          </a:solidFill>
          <a:latin typeface="+mn-lt"/>
          <a:ea typeface="+mn-ea"/>
          <a:cs typeface="+mn-cs"/>
        </a:defRPr>
      </a:lvl7pPr>
      <a:lvl8pPr marL="2844800" algn="l" defTabSz="812800" rtl="0" eaLnBrk="1" latinLnBrk="0" hangingPunct="1">
        <a:defRPr sz="1600" kern="1200">
          <a:solidFill>
            <a:schemeClr val="tx1"/>
          </a:solidFill>
          <a:latin typeface="+mn-lt"/>
          <a:ea typeface="+mn-ea"/>
          <a:cs typeface="+mn-cs"/>
        </a:defRPr>
      </a:lvl8pPr>
      <a:lvl9pPr marL="3251200" algn="l" defTabSz="812800"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74E23-3D34-44DE-B124-C8B2852D724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66162-96FC-4C44-91C6-B5D9D1129C7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hemeOverride" Target="../theme/themeOverride1.xml"/><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0.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0.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0.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4" Type="http://schemas.openxmlformats.org/officeDocument/2006/relationships/notesSlide" Target="../notesSlides/notesSlide16.xml"/><Relationship Id="rId13" Type="http://schemas.openxmlformats.org/officeDocument/2006/relationships/slideLayout" Target="../slideLayouts/slideLayout10.xml"/><Relationship Id="rId12" Type="http://schemas.openxmlformats.org/officeDocument/2006/relationships/image" Target="../media/image48.jpeg"/><Relationship Id="rId11" Type="http://schemas.openxmlformats.org/officeDocument/2006/relationships/image" Target="../media/image47.jpeg"/><Relationship Id="rId10" Type="http://schemas.openxmlformats.org/officeDocument/2006/relationships/image" Target="../media/image46.jpeg"/><Relationship Id="rId1" Type="http://schemas.openxmlformats.org/officeDocument/2006/relationships/image" Target="../media/image37.jpe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6.jpeg"/><Relationship Id="rId7" Type="http://schemas.openxmlformats.org/officeDocument/2006/relationships/image" Target="../media/image55.jpeg"/><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0" Type="http://schemas.openxmlformats.org/officeDocument/2006/relationships/notesSlide" Target="../notesSlides/notesSlide17.xml"/><Relationship Id="rId1" Type="http://schemas.openxmlformats.org/officeDocument/2006/relationships/image" Target="../media/image4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themeOverride" Target="../theme/themeOverride2.xml"/><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0.xml"/><Relationship Id="rId4" Type="http://schemas.openxmlformats.org/officeDocument/2006/relationships/image" Target="../media/image61.png"/><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71.em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11.jpe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1" descr="华工科技ppt封面背景_画板 1 副本"/>
          <p:cNvPicPr>
            <a:picLocks noChangeAspect="1"/>
          </p:cNvPicPr>
          <p:nvPr/>
        </p:nvPicPr>
        <p:blipFill>
          <a:blip r:embed="rId1" cstate="print"/>
          <a:srcRect l="32005" r="163" b="2216"/>
          <a:stretch>
            <a:fillRect/>
          </a:stretch>
        </p:blipFill>
        <p:spPr bwMode="auto">
          <a:xfrm>
            <a:off x="3818929" y="-15404"/>
            <a:ext cx="8382000" cy="6867525"/>
          </a:xfrm>
          <a:prstGeom prst="rect">
            <a:avLst/>
          </a:prstGeom>
          <a:noFill/>
          <a:ln w="9525">
            <a:noFill/>
            <a:miter lim="800000"/>
            <a:headEnd/>
            <a:tailEnd/>
          </a:ln>
        </p:spPr>
      </p:pic>
      <p:pic>
        <p:nvPicPr>
          <p:cNvPr id="7"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79376" y="398949"/>
            <a:ext cx="1925582" cy="379256"/>
          </a:xfrm>
          <a:prstGeom prst="rect">
            <a:avLst/>
          </a:prstGeom>
          <a:noFill/>
          <a:ln w="9525">
            <a:noFill/>
            <a:miter lim="800000"/>
            <a:headEnd/>
            <a:tailEnd/>
          </a:ln>
        </p:spPr>
      </p:pic>
      <p:sp>
        <p:nvSpPr>
          <p:cNvPr id="2" name="文本框 1"/>
          <p:cNvSpPr txBox="1"/>
          <p:nvPr/>
        </p:nvSpPr>
        <p:spPr>
          <a:xfrm>
            <a:off x="529590" y="2498090"/>
            <a:ext cx="8876030" cy="892175"/>
          </a:xfrm>
          <a:prstGeom prst="rect">
            <a:avLst/>
          </a:prstGeom>
          <a:noFill/>
        </p:spPr>
        <p:txBody>
          <a:bodyPr wrap="square" rtlCol="0">
            <a:noAutofit/>
          </a:bodyPr>
          <a:lstStyle/>
          <a:p>
            <a:pPr marL="0" marR="0" lvl="0" algn="l" defTabSz="914400" rtl="0" eaLnBrk="1" latinLnBrk="0" hangingPunct="1">
              <a:lnSpc>
                <a:spcPct val="130000"/>
              </a:lnSpc>
              <a:buClrTx/>
              <a:buSzTx/>
              <a:buFontTx/>
              <a:buNone/>
              <a:defRPr/>
            </a:pPr>
            <a:r>
              <a:rPr lang="zh-CN" altLang="en-US" sz="3600" b="1"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cs typeface="+mn-ea"/>
                <a:sym typeface="+mn-ea"/>
              </a:rPr>
              <a:t>A Brief Analysis of Steel Plate Edge Inspection Methods</a:t>
            </a:r>
            <a:endParaRPr lang="zh-CN" altLang="en-US" sz="3600" b="1"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cs typeface="+mn-ea"/>
              <a:sym typeface="+mn-ea"/>
            </a:endParaRPr>
          </a:p>
        </p:txBody>
      </p:sp>
      <p:sp>
        <p:nvSpPr>
          <p:cNvPr id="9" name="文本框 2"/>
          <p:cNvSpPr txBox="1">
            <a:spLocks noChangeArrowheads="1"/>
          </p:cNvSpPr>
          <p:nvPr/>
        </p:nvSpPr>
        <p:spPr bwMode="auto">
          <a:xfrm>
            <a:off x="529590" y="4943475"/>
            <a:ext cx="7750810" cy="922020"/>
          </a:xfrm>
          <a:prstGeom prst="rect">
            <a:avLst/>
          </a:prstGeom>
          <a:noFill/>
          <a:ln w="9525">
            <a:noFill/>
            <a:miter lim="800000"/>
          </a:ln>
        </p:spPr>
        <p:txBody>
          <a:bodyPr wrap="square">
            <a:spAutoFit/>
          </a:bodyPr>
          <a:lstStyle/>
          <a:p>
            <a:pPr indent="0" algn="l" fontAlgn="auto">
              <a:lnSpc>
                <a:spcPct val="150000"/>
              </a:lnSpc>
            </a:pPr>
            <a:r>
              <a:rPr dirty="0">
                <a:latin typeface="微软雅黑" panose="020B0503020204020204" charset="-122"/>
                <a:ea typeface="微软雅黑" panose="020B0503020204020204" charset="-122"/>
                <a:cs typeface="微软雅黑" panose="020B0503020204020204" charset="-122"/>
                <a:sym typeface="+mn-ea"/>
              </a:rPr>
              <a:t>Reporter: New Technology Research Department</a:t>
            </a:r>
            <a:r>
              <a:rPr lang="en-US"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Jiang Yuhuan</a:t>
            </a:r>
            <a:endParaRPr lang="en-US" altLang="zh-CN" dirty="0">
              <a:latin typeface="微软雅黑" panose="020B0503020204020204" charset="-122"/>
              <a:ea typeface="微软雅黑" panose="020B0503020204020204" charset="-122"/>
              <a:cs typeface="微软雅黑" panose="020B0503020204020204" charset="-122"/>
            </a:endParaRPr>
          </a:p>
          <a:p>
            <a:pPr indent="0" algn="l"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Report Date：</a:t>
            </a:r>
            <a:r>
              <a:rPr lang="en-US" altLang="zh-CN" dirty="0">
                <a:latin typeface="微软雅黑" panose="020B0503020204020204" charset="-122"/>
                <a:ea typeface="微软雅黑" panose="020B0503020204020204" charset="-122"/>
                <a:cs typeface="微软雅黑" panose="020B0503020204020204" charset="-122"/>
                <a:sym typeface="+mn-ea"/>
              </a:rPr>
              <a:t>2023.08.</a:t>
            </a:r>
            <a:r>
              <a:rPr lang="zh-CN" altLang="en-US" dirty="0">
                <a:latin typeface="微软雅黑" panose="020B0503020204020204" charset="-122"/>
                <a:ea typeface="微软雅黑" panose="020B0503020204020204" charset="-122"/>
                <a:cs typeface="微软雅黑" panose="020B0503020204020204" charset="-122"/>
                <a:sym typeface="+mn-ea"/>
              </a:rPr>
              <a:t>1</a:t>
            </a:r>
            <a:r>
              <a:rPr lang="zh-CN" altLang="en-US" sz="1800" dirty="0">
                <a:latin typeface="微软雅黑" panose="020B0503020204020204" charset="-122"/>
                <a:ea typeface="微软雅黑" panose="020B0503020204020204" charset="-122"/>
                <a:cs typeface="微软雅黑" panose="020B0503020204020204" charset="-122"/>
                <a:sym typeface="+mn-ea"/>
              </a:rPr>
              <a:t>7</a:t>
            </a:r>
            <a:endParaRPr kumimoji="0" lang="zh-CN" altLang="en-US" sz="1800" i="0" u="none" strike="noStrike" kern="1200" cap="none" normalizeH="0" baseline="0" dirty="0">
              <a:latin typeface="微软雅黑" panose="020B0503020204020204" charset="-122"/>
              <a:ea typeface="微软雅黑" panose="020B0503020204020204" charset="-122"/>
              <a:cs typeface="微软雅黑" panose="020B0503020204020204" charset="-122"/>
              <a:sym typeface="+mn-lt"/>
            </a:endParaRPr>
          </a:p>
        </p:txBody>
      </p:sp>
      <p:sp>
        <p:nvSpPr>
          <p:cNvPr id="4" name="文本框 3"/>
          <p:cNvSpPr txBox="1"/>
          <p:nvPr/>
        </p:nvSpPr>
        <p:spPr>
          <a:xfrm>
            <a:off x="258678" y="6130307"/>
            <a:ext cx="6100010" cy="588174"/>
          </a:xfrm>
          <a:prstGeom prst="rect">
            <a:avLst/>
          </a:prstGeom>
          <a:noFill/>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600" normalizeH="0" baseline="0" noProof="0" dirty="0">
                <a:ln>
                  <a:noFill/>
                </a:ln>
                <a:solidFill>
                  <a:srgbClr val="FB2642"/>
                </a:solidFill>
                <a:effectLst/>
                <a:uLnTx/>
                <a:uFillTx/>
                <a:latin typeface="Century Gothic" panose="020B0502020202020204" pitchFamily="34" charset="0"/>
                <a:cs typeface="+mn-ea"/>
                <a:sym typeface="+mn-lt"/>
              </a:rPr>
              <a:t>创新联动美好世界</a:t>
            </a:r>
            <a:endParaRPr kumimoji="0" lang="en-US" altLang="zh-CN" sz="1600" b="1" i="0" u="none" strike="noStrike" kern="1200" cap="none" spc="600" normalizeH="0" baseline="0" noProof="0" dirty="0">
              <a:ln>
                <a:noFill/>
              </a:ln>
              <a:solidFill>
                <a:srgbClr val="FB2642"/>
              </a:solidFill>
              <a:effectLst/>
              <a:uLnTx/>
              <a:uFillTx/>
              <a:latin typeface="Century Gothic" panose="020B0502020202020204" pitchFamily="34" charset="0"/>
              <a:cs typeface="+mn-ea"/>
              <a:sym typeface="+mn-lt"/>
            </a:endParaRPr>
          </a:p>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1100" i="0" u="none" strike="noStrike" kern="1200" cap="none" normalizeH="0" baseline="0" noProof="0" dirty="0">
                <a:ln>
                  <a:noFill/>
                </a:ln>
                <a:solidFill>
                  <a:schemeClr val="tx1">
                    <a:lumMod val="50000"/>
                    <a:lumOff val="50000"/>
                  </a:schemeClr>
                </a:solidFill>
                <a:effectLst/>
                <a:uLnTx/>
                <a:uFillTx/>
                <a:latin typeface="Century Gothic" panose="020B0502020202020204" pitchFamily="34" charset="0"/>
                <a:cs typeface="+mn-ea"/>
                <a:sym typeface="+mn-lt"/>
              </a:rPr>
              <a:t>INNOVATION FUELS A BETTER WORLD</a:t>
            </a:r>
            <a:endParaRPr kumimoji="0" lang="en-US" altLang="zh-CN" sz="1100" i="0" u="none" strike="noStrike" kern="1200" cap="none" normalizeH="0" baseline="0" noProof="0" dirty="0">
              <a:ln>
                <a:noFill/>
              </a:ln>
              <a:solidFill>
                <a:schemeClr val="tx1">
                  <a:lumMod val="50000"/>
                  <a:lumOff val="50000"/>
                </a:schemeClr>
              </a:solidFill>
              <a:effectLst/>
              <a:uLnTx/>
              <a:uFillTx/>
              <a:latin typeface="Century Gothic" panose="020B0502020202020204" pitchFamily="34" charset="0"/>
              <a:cs typeface="+mn-ea"/>
              <a:sym typeface="+mn-lt"/>
            </a:endParaRPr>
          </a:p>
        </p:txBody>
      </p:sp>
      <p:sp>
        <p:nvSpPr>
          <p:cNvPr id="3" name="文本框 2"/>
          <p:cNvSpPr txBox="1"/>
          <p:nvPr/>
        </p:nvSpPr>
        <p:spPr>
          <a:xfrm>
            <a:off x="529590" y="1953895"/>
            <a:ext cx="7491730" cy="423545"/>
          </a:xfrm>
          <a:prstGeom prst="rect">
            <a:avLst/>
          </a:prstGeom>
          <a:noFill/>
        </p:spPr>
        <p:txBody>
          <a:bodyPr wrap="square" rtlCol="0" anchor="t">
            <a:spAutoFit/>
          </a:bodyPr>
          <a:lstStyle/>
          <a:p>
            <a:pPr marL="0" marR="0" lvl="0" indent="0" algn="l" defTabSz="914400" rtl="0" eaLnBrk="1" fontAlgn="base" latinLnBrk="0" hangingPunct="1">
              <a:lnSpc>
                <a:spcPct val="120000"/>
              </a:lnSpc>
              <a:spcBef>
                <a:spcPct val="0"/>
              </a:spcBef>
              <a:spcAft>
                <a:spcPts val="1200"/>
              </a:spcAft>
              <a:buClrTx/>
              <a:buSzTx/>
              <a:buFontTx/>
              <a:buNone/>
              <a:defRPr/>
            </a:pPr>
            <a:r>
              <a:rPr lang="zh-CN" altLang="en-US" b="1" spc="-60" dirty="0">
                <a:solidFill>
                  <a:srgbClr val="000000"/>
                </a:solidFill>
                <a:effectLst/>
                <a:cs typeface="+mn-ea"/>
                <a:sym typeface="+mn-lt"/>
              </a:rPr>
              <a:t>Huagong Technology Intelligent Manufacturing Division - Huagong Cyber</a:t>
            </a:r>
            <a:endParaRPr lang="zh-CN" altLang="en-US" b="1" spc="-60" dirty="0">
              <a:solidFill>
                <a:srgbClr val="000000"/>
              </a:solidFill>
              <a:effectLst/>
              <a:cs typeface="+mn-ea"/>
              <a:sym typeface="+mn-lt"/>
            </a:endParaRPr>
          </a:p>
        </p:txBody>
      </p:sp>
      <p:cxnSp>
        <p:nvCxnSpPr>
          <p:cNvPr id="5" name="直接连接符 4"/>
          <p:cNvCxnSpPr/>
          <p:nvPr>
            <p:custDataLst>
              <p:tags r:id="rId3"/>
            </p:custDataLst>
          </p:nvPr>
        </p:nvCxnSpPr>
        <p:spPr>
          <a:xfrm>
            <a:off x="622924" y="1936503"/>
            <a:ext cx="3181350" cy="171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836567" y="467716"/>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7" name="内容占位符 2"/>
          <p:cNvSpPr txBox="1"/>
          <p:nvPr/>
        </p:nvSpPr>
        <p:spPr>
          <a:xfrm>
            <a:off x="684167" y="1215269"/>
            <a:ext cx="10556966" cy="49769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191B0E"/>
                </a:solidFill>
                <a:latin typeface="+mj-lt"/>
                <a:ea typeface="华文楷体" panose="02010600040101010101" pitchFamily="2" charset="-122"/>
                <a:cs typeface="+mj-lt"/>
                <a:sym typeface="+mn-ea"/>
              </a:rPr>
              <a:t>Original </a:t>
            </a:r>
            <a:r>
              <a:rPr lang="zh-CN" altLang="en-US" dirty="0">
                <a:solidFill>
                  <a:srgbClr val="191B0E"/>
                </a:solidFill>
                <a:latin typeface="Times New Roman (标题)" charset="0"/>
                <a:ea typeface="华文楷体" panose="02010600040101010101" pitchFamily="2" charset="-122"/>
                <a:cs typeface="Times New Roman (标题)" charset="0"/>
                <a:sym typeface="+mn-ea"/>
              </a:rPr>
              <a:t>Image</a:t>
            </a:r>
            <a:r>
              <a:rPr lang="zh-CN" altLang="en-US" dirty="0">
                <a:solidFill>
                  <a:prstClr val="black"/>
                </a:solidFill>
                <a:latin typeface="Franklin Gothic Book"/>
                <a:ea typeface="华文楷体" panose="02010600040101010101" pitchFamily="2" charset="-122"/>
              </a:rPr>
              <a:t>：              </a:t>
            </a:r>
            <a:r>
              <a:rPr lang="en-US" altLang="zh-CN" dirty="0">
                <a:solidFill>
                  <a:prstClr val="black"/>
                </a:solidFill>
                <a:latin typeface="Franklin Gothic Book"/>
                <a:ea typeface="华文楷体" panose="02010600040101010101" pitchFamily="2" charset="-122"/>
              </a:rPr>
              <a:t>	 </a:t>
            </a:r>
            <a:r>
              <a:rPr lang="zh-CN" altLang="en-US" dirty="0">
                <a:solidFill>
                  <a:prstClr val="black"/>
                </a:solidFill>
                <a:latin typeface="+mj-lt"/>
                <a:ea typeface="华文楷体" panose="02010600040101010101" pitchFamily="2" charset="-122"/>
                <a:cs typeface="+mj-lt"/>
              </a:rPr>
              <a:t>After Processing：</a:t>
            </a:r>
            <a:endParaRPr lang="en-US" altLang="zh-CN" dirty="0">
              <a:solidFill>
                <a:prstClr val="black"/>
              </a:solidFill>
              <a:latin typeface="+mj-lt"/>
              <a:ea typeface="华文楷体" panose="02010600040101010101" pitchFamily="2" charset="-122"/>
              <a:cs typeface="+mj-lt"/>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r>
              <a:rPr lang="zh-CN" altLang="en-US" noProof="0">
                <a:ln>
                  <a:noFill/>
                </a:ln>
                <a:solidFill>
                  <a:sysClr val="windowText" lastClr="000000"/>
                </a:solidFill>
                <a:effectLst/>
                <a:uLnTx/>
                <a:uFillTx/>
                <a:latin typeface="+mj-lt"/>
                <a:ea typeface="华文楷体" panose="02010600040101010101" pitchFamily="2" charset="-122"/>
                <a:cs typeface="+mj-lt"/>
                <a:sym typeface="+mn-ea"/>
              </a:rPr>
              <a:t>Coordinates</a:t>
            </a:r>
            <a:r>
              <a:rPr lang="zh-CN" altLang="en-US" dirty="0">
                <a:solidFill>
                  <a:prstClr val="black"/>
                </a:solidFill>
                <a:latin typeface="Franklin Gothic Book"/>
                <a:ea typeface="华文楷体" panose="02010600040101010101" pitchFamily="2" charset="-122"/>
              </a:rPr>
              <a:t>：</a:t>
            </a:r>
            <a:endParaRPr lang="en-US" altLang="zh-CN" dirty="0">
              <a:solidFill>
                <a:prstClr val="black"/>
              </a:solidFill>
              <a:latin typeface="Franklin Gothic Book"/>
              <a:ea typeface="华文楷体" panose="02010600040101010101" pitchFamily="2" charset="-122"/>
            </a:endParaRPr>
          </a:p>
        </p:txBody>
      </p:sp>
      <p:pic>
        <p:nvPicPr>
          <p:cNvPr id="3" name="图片 2" descr="厨房的摆设布局&#10;&#10;低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36567" y="1662538"/>
            <a:ext cx="5245808" cy="3497205"/>
          </a:xfrm>
          <a:prstGeom prst="rect">
            <a:avLst/>
          </a:prstGeom>
        </p:spPr>
      </p:pic>
      <p:pic>
        <p:nvPicPr>
          <p:cNvPr id="6" name="图片 5" descr="图片包含 室内, 建筑, 灯光, 厨房&#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73" y="1662538"/>
            <a:ext cx="5245806" cy="3497204"/>
          </a:xfrm>
          <a:prstGeom prst="rect">
            <a:avLst/>
          </a:prstGeom>
        </p:spPr>
      </p:pic>
      <p:pic>
        <p:nvPicPr>
          <p:cNvPr id="12" name="图片 11"/>
          <p:cNvPicPr>
            <a:picLocks noChangeAspect="1"/>
          </p:cNvPicPr>
          <p:nvPr/>
        </p:nvPicPr>
        <p:blipFill>
          <a:blip r:embed="rId3"/>
          <a:stretch>
            <a:fillRect/>
          </a:stretch>
        </p:blipFill>
        <p:spPr>
          <a:xfrm>
            <a:off x="2769292" y="5642731"/>
            <a:ext cx="6010275" cy="41910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7" name="内容占位符 2"/>
          <p:cNvSpPr txBox="1"/>
          <p:nvPr/>
        </p:nvSpPr>
        <p:spPr>
          <a:xfrm>
            <a:off x="777240" y="1081361"/>
            <a:ext cx="9601200" cy="358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i="1"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r>
              <a:rPr lang="zh-CN" altLang="en-US" sz="2600" dirty="0">
                <a:solidFill>
                  <a:srgbClr val="191B0E"/>
                </a:solidFill>
                <a:latin typeface="+mj-lt"/>
                <a:ea typeface="华文楷体" panose="02010600040101010101" pitchFamily="2" charset="-122"/>
                <a:cs typeface="+mj-lt"/>
                <a:sym typeface="+mn-ea"/>
              </a:rPr>
              <a:t>Original </a:t>
            </a:r>
            <a:r>
              <a:rPr lang="zh-CN" altLang="en-US" sz="2600" dirty="0">
                <a:solidFill>
                  <a:srgbClr val="191B0E"/>
                </a:solidFill>
                <a:latin typeface="Times New Roman (标题)" charset="0"/>
                <a:ea typeface="华文楷体" panose="02010600040101010101" pitchFamily="2" charset="-122"/>
                <a:cs typeface="Times New Roman (标题)" charset="0"/>
                <a:sym typeface="+mn-ea"/>
              </a:rPr>
              <a:t>Image</a:t>
            </a:r>
            <a:r>
              <a:rPr lang="zh-CN" altLang="en-US" sz="2600" dirty="0">
                <a:solidFill>
                  <a:prstClr val="black"/>
                </a:solidFill>
                <a:latin typeface="Franklin Gothic Book"/>
                <a:ea typeface="华文楷体" panose="02010600040101010101" pitchFamily="2" charset="-122"/>
                <a:sym typeface="+mn-ea"/>
              </a:rPr>
              <a:t>：              </a:t>
            </a:r>
            <a:r>
              <a:rPr lang="en-US" altLang="zh-CN" sz="2600" dirty="0">
                <a:solidFill>
                  <a:prstClr val="black"/>
                </a:solidFill>
                <a:latin typeface="Franklin Gothic Book"/>
                <a:ea typeface="华文楷体" panose="02010600040101010101" pitchFamily="2" charset="-122"/>
                <a:sym typeface="+mn-ea"/>
              </a:rPr>
              <a:t>	 </a:t>
            </a:r>
            <a:r>
              <a:rPr lang="zh-CN" altLang="en-US" sz="2600" dirty="0">
                <a:solidFill>
                  <a:prstClr val="black"/>
                </a:solidFill>
                <a:latin typeface="+mj-lt"/>
                <a:ea typeface="华文楷体" panose="02010600040101010101" pitchFamily="2" charset="-122"/>
                <a:cs typeface="+mj-lt"/>
                <a:sym typeface="+mn-ea"/>
              </a:rPr>
              <a:t>After Processing：</a:t>
            </a:r>
            <a:endParaRPr lang="zh-CN" altLang="en-US" sz="2600" dirty="0">
              <a:solidFill>
                <a:prstClr val="black"/>
              </a:solidFill>
              <a:latin typeface="+mj-lt"/>
              <a:ea typeface="华文楷体" panose="02010600040101010101" pitchFamily="2" charset="-122"/>
              <a:cs typeface="+mj-lt"/>
              <a:sym typeface="+mn-ea"/>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0" marR="0" lvl="0" indent="0" algn="l" defTabSz="914400" rtl="0" eaLnBrk="1" fontAlgn="auto" latinLnBrk="0" hangingPunct="1">
              <a:lnSpc>
                <a:spcPct val="90000"/>
              </a:lnSpc>
              <a:spcBef>
                <a:spcPts val="1000"/>
              </a:spcBef>
              <a:spcAft>
                <a:spcPts val="200"/>
              </a:spcAft>
              <a:buClrTx/>
              <a:buSzTx/>
              <a:buFont typeface="Arial" panose="020B0604020202020204" pitchFamily="34" charset="0"/>
              <a:buNone/>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zh-CN" altLang="en-US"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r>
              <a:rPr lang="zh-CN" altLang="en-US" sz="2600" noProof="0">
                <a:ln>
                  <a:noFill/>
                </a:ln>
                <a:solidFill>
                  <a:sysClr val="windowText" lastClr="000000"/>
                </a:solidFill>
                <a:effectLst/>
                <a:uLnTx/>
                <a:uFillTx/>
                <a:latin typeface="+mj-lt"/>
                <a:ea typeface="华文楷体" panose="02010600040101010101" pitchFamily="2" charset="-122"/>
                <a:cs typeface="+mj-lt"/>
                <a:sym typeface="+mn-ea"/>
              </a:rPr>
              <a:t>Coordinates</a:t>
            </a:r>
            <a:r>
              <a:rPr kumimoji="0" lang="zh-CN" altLang="en-US" sz="2600" b="0" i="0" u="none" strike="noStrike" kern="1200" cap="none" spc="0" normalizeH="0" baseline="0" noProof="0">
                <a:ln>
                  <a:noFill/>
                </a:ln>
                <a:solidFill>
                  <a:sysClr val="windowText" lastClr="000000"/>
                </a:solidFill>
                <a:effectLst/>
                <a:uLnTx/>
                <a:uFillTx/>
                <a:latin typeface="Franklin Gothic Book"/>
                <a:ea typeface="华文楷体" panose="02010600040101010101" pitchFamily="2" charset="-122"/>
                <a:cs typeface="+mn-cs"/>
              </a:rPr>
              <a:t>：</a:t>
            </a:r>
            <a:endParaRPr kumimoji="0" lang="en-US" altLang="zh-CN" sz="2600" b="0" i="0" u="none" strike="noStrike" kern="1200" cap="none" spc="0" normalizeH="0" baseline="0" noProof="0" dirty="0">
              <a:ln>
                <a:noFill/>
              </a:ln>
              <a:solidFill>
                <a:sysClr val="windowText" lastClr="000000"/>
              </a:solidFill>
              <a:effectLst/>
              <a:uLnTx/>
              <a:uFillTx/>
              <a:latin typeface="Franklin Gothic Book"/>
              <a:ea typeface="华文楷体" panose="02010600040101010101" pitchFamily="2" charset="-122"/>
              <a:cs typeface="+mn-cs"/>
            </a:endParaRPr>
          </a:p>
        </p:txBody>
      </p:sp>
      <p:pic>
        <p:nvPicPr>
          <p:cNvPr id="8" name="图片 7" descr="图片包含 建筑, 窗帘, 男人, 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479" y="1556838"/>
            <a:ext cx="5141868" cy="3427912"/>
          </a:xfrm>
          <a:prstGeom prst="rect">
            <a:avLst/>
          </a:prstGeom>
        </p:spPr>
      </p:pic>
      <p:pic>
        <p:nvPicPr>
          <p:cNvPr id="10" name="图片 9"/>
          <p:cNvPicPr>
            <a:picLocks noChangeAspect="1"/>
          </p:cNvPicPr>
          <p:nvPr/>
        </p:nvPicPr>
        <p:blipFill>
          <a:blip r:embed="rId2"/>
          <a:stretch>
            <a:fillRect/>
          </a:stretch>
        </p:blipFill>
        <p:spPr>
          <a:xfrm>
            <a:off x="2832778" y="5684337"/>
            <a:ext cx="6334125" cy="409575"/>
          </a:xfrm>
          <a:prstGeom prst="rect">
            <a:avLst/>
          </a:prstGeom>
        </p:spPr>
      </p:pic>
      <p:pic>
        <p:nvPicPr>
          <p:cNvPr id="3" name="图片 2" descr="图片包含 建筑, 水, 大, 男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989" y="1556837"/>
            <a:ext cx="5141867" cy="3427911"/>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7" name="内容占位符 2"/>
          <p:cNvSpPr txBox="1"/>
          <p:nvPr/>
        </p:nvSpPr>
        <p:spPr>
          <a:xfrm>
            <a:off x="777240" y="1081361"/>
            <a:ext cx="9601200" cy="358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i="1"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spcAft>
                <a:spcPts val="200"/>
              </a:spcAft>
              <a:buFont typeface="Arial" panose="020B0604020202020204" pitchFamily="34" charset="0"/>
              <a:buChar char="•"/>
              <a:defRPr sz="1800" i="1"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baseline="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r>
              <a:rPr lang="zh-CN" altLang="en-US" sz="2600" dirty="0">
                <a:solidFill>
                  <a:srgbClr val="191B0E"/>
                </a:solidFill>
                <a:latin typeface="+mj-lt"/>
                <a:ea typeface="华文楷体" panose="02010600040101010101" pitchFamily="2" charset="-122"/>
                <a:cs typeface="+mj-lt"/>
                <a:sym typeface="+mn-ea"/>
              </a:rPr>
              <a:t>Original Image</a:t>
            </a:r>
            <a:r>
              <a:rPr lang="zh-CN" altLang="en-US" sz="2600" dirty="0">
                <a:solidFill>
                  <a:prstClr val="black"/>
                </a:solidFill>
                <a:latin typeface="+mj-lt"/>
                <a:ea typeface="华文楷体" panose="02010600040101010101" pitchFamily="2" charset="-122"/>
                <a:cs typeface="+mj-lt"/>
                <a:sym typeface="+mn-ea"/>
              </a:rPr>
              <a:t>：              </a:t>
            </a:r>
            <a:r>
              <a:rPr lang="en-US" altLang="zh-CN" sz="2600" dirty="0">
                <a:solidFill>
                  <a:prstClr val="black"/>
                </a:solidFill>
                <a:latin typeface="+mj-lt"/>
                <a:ea typeface="华文楷体" panose="02010600040101010101" pitchFamily="2" charset="-122"/>
                <a:cs typeface="+mj-lt"/>
                <a:sym typeface="+mn-ea"/>
              </a:rPr>
              <a:t>	 	</a:t>
            </a:r>
            <a:r>
              <a:rPr lang="zh-CN" altLang="en-US" sz="2600" dirty="0">
                <a:solidFill>
                  <a:prstClr val="black"/>
                </a:solidFill>
                <a:latin typeface="+mj-lt"/>
                <a:ea typeface="华文楷体" panose="02010600040101010101" pitchFamily="2" charset="-122"/>
                <a:cs typeface="+mj-lt"/>
                <a:sym typeface="+mn-ea"/>
              </a:rPr>
              <a:t>After Processing：</a:t>
            </a:r>
            <a:endParaRPr lang="zh-CN" altLang="en-US" sz="2600" dirty="0">
              <a:solidFill>
                <a:prstClr val="black"/>
              </a:solidFill>
              <a:latin typeface="+mj-lt"/>
              <a:ea typeface="华文楷体" panose="02010600040101010101" pitchFamily="2" charset="-122"/>
              <a:cs typeface="+mj-lt"/>
              <a:sym typeface="+mn-ea"/>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0" marR="0" lvl="0" indent="0" algn="l" defTabSz="914400" rtl="0" eaLnBrk="1" fontAlgn="auto" latinLnBrk="0" hangingPunct="1">
              <a:lnSpc>
                <a:spcPct val="90000"/>
              </a:lnSpc>
              <a:spcBef>
                <a:spcPts val="1000"/>
              </a:spcBef>
              <a:spcAft>
                <a:spcPts val="200"/>
              </a:spcAft>
              <a:buClrTx/>
              <a:buSzTx/>
              <a:buFont typeface="Arial" panose="020B0604020202020204" pitchFamily="34" charset="0"/>
              <a:buNone/>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en-US" altLang="zh-CN"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endParaRPr kumimoji="0" lang="zh-CN" altLang="en-US"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endParaRPr>
          </a:p>
          <a:p>
            <a:pPr marL="228600" marR="0" lvl="0" indent="-228600" algn="l" defTabSz="914400" rtl="0" eaLnBrk="1" fontAlgn="auto" latinLnBrk="0" hangingPunct="1">
              <a:lnSpc>
                <a:spcPct val="90000"/>
              </a:lnSpc>
              <a:spcBef>
                <a:spcPts val="1000"/>
              </a:spcBef>
              <a:spcAft>
                <a:spcPts val="200"/>
              </a:spcAft>
              <a:buClrTx/>
              <a:buSzTx/>
              <a:buFont typeface="Arial" panose="020B0604020202020204" pitchFamily="34" charset="0"/>
              <a:buChar char="•"/>
              <a:defRPr/>
            </a:pPr>
            <a:r>
              <a:rPr kumimoji="0" lang="zh-CN" altLang="en-US" sz="2600" b="0" i="0" u="none" strike="noStrike" kern="1200" cap="none" spc="0" normalizeH="0" baseline="0" noProof="0">
                <a:ln>
                  <a:noFill/>
                </a:ln>
                <a:solidFill>
                  <a:sysClr val="windowText" lastClr="000000"/>
                </a:solidFill>
                <a:effectLst/>
                <a:uLnTx/>
                <a:uFillTx/>
                <a:latin typeface="+mj-lt"/>
                <a:ea typeface="华文楷体" panose="02010600040101010101" pitchFamily="2" charset="-122"/>
                <a:cs typeface="+mj-lt"/>
              </a:rPr>
              <a:t>Coordinates：</a:t>
            </a:r>
            <a:endParaRPr kumimoji="0" lang="en-US" altLang="zh-CN" sz="2600" b="0" i="0" u="none" strike="noStrike" kern="1200" cap="none" spc="0" normalizeH="0" baseline="0" noProof="0" dirty="0">
              <a:ln>
                <a:noFill/>
              </a:ln>
              <a:solidFill>
                <a:sysClr val="windowText" lastClr="000000"/>
              </a:solidFill>
              <a:effectLst/>
              <a:uLnTx/>
              <a:uFillTx/>
              <a:latin typeface="+mj-lt"/>
              <a:ea typeface="华文楷体" panose="02010600040101010101" pitchFamily="2" charset="-122"/>
              <a:cs typeface="+mj-lt"/>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479" y="1556838"/>
            <a:ext cx="5141867" cy="3427911"/>
          </a:xfrm>
          <a:prstGeom prst="rect">
            <a:avLst/>
          </a:prstGeom>
        </p:spPr>
      </p:pic>
      <p:pic>
        <p:nvPicPr>
          <p:cNvPr id="14" name="图片 13"/>
          <p:cNvPicPr>
            <a:picLocks noChangeAspect="1"/>
          </p:cNvPicPr>
          <p:nvPr/>
        </p:nvPicPr>
        <p:blipFill>
          <a:blip r:embed="rId2"/>
          <a:stretch>
            <a:fillRect/>
          </a:stretch>
        </p:blipFill>
        <p:spPr>
          <a:xfrm>
            <a:off x="2825115" y="5684337"/>
            <a:ext cx="5600700" cy="457200"/>
          </a:xfrm>
          <a:prstGeom prst="rect">
            <a:avLst/>
          </a:prstGeom>
        </p:spPr>
      </p:pic>
      <p:pic>
        <p:nvPicPr>
          <p:cNvPr id="16" name="图片 15" descr="图片包含 建筑, 电脑, 架子,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1668" y="1556838"/>
            <a:ext cx="5141867" cy="342791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619125" y="1314450"/>
            <a:ext cx="9601200" cy="61649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kumimoji="0" lang="zh-CN" altLang="en-US" sz="3900" b="0" i="0" u="none" strike="noStrike" kern="1200" cap="none" spc="0" normalizeH="0" baseline="0" noProof="0" dirty="0">
                <a:ln>
                  <a:noFill/>
                </a:ln>
                <a:solidFill>
                  <a:srgbClr val="191B0E"/>
                </a:solidFill>
                <a:effectLst/>
                <a:uLnTx/>
                <a:uFillTx/>
                <a:ea typeface="华文楷体" panose="02010600040101010101" pitchFamily="2" charset="-122"/>
                <a:cs typeface="+mj-lt"/>
              </a:rPr>
              <a:t>Summary of Solution 1</a:t>
            </a:r>
            <a:endParaRPr kumimoji="0" lang="zh-CN" altLang="en-US" sz="3900" b="0" i="0" u="none" strike="noStrike" kern="1200" cap="none" spc="0" normalizeH="0" baseline="0" noProof="0" dirty="0">
              <a:ln>
                <a:noFill/>
              </a:ln>
              <a:solidFill>
                <a:srgbClr val="191B0E"/>
              </a:solidFill>
              <a:effectLst/>
              <a:uLnTx/>
              <a:uFillTx/>
              <a:ea typeface="华文楷体" panose="02010600040101010101" pitchFamily="2" charset="-122"/>
              <a:cs typeface="+mj-lt"/>
            </a:endParaRPr>
          </a:p>
        </p:txBody>
      </p:sp>
      <p:sp>
        <p:nvSpPr>
          <p:cNvPr id="6" name="内容占位符 2"/>
          <p:cNvSpPr txBox="1"/>
          <p:nvPr/>
        </p:nvSpPr>
        <p:spPr>
          <a:xfrm>
            <a:off x="619125" y="2778760"/>
            <a:ext cx="9601200" cy="2580640"/>
          </a:xfrm>
          <a:prstGeom prst="rect">
            <a:avLst/>
          </a:prstGeom>
        </p:spPr>
        <p:txBody>
          <a:bodyPr vert="horz" lIns="91440" tIns="45720" rIns="91440" bIns="45720" rtlCol="0">
            <a:norm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cap="none" spc="0" normalizeH="0" baseline="0" dirty="0">
                <a:solidFill>
                  <a:srgbClr val="191B0E"/>
                </a:solidFill>
                <a:ea typeface="华文楷体" panose="02010600040101010101" pitchFamily="2" charset="-122"/>
              </a:rPr>
              <a:t>Processing 40 provided steel plate position images yields good results; it can accurately recognize the steel plate's position information</a:t>
            </a:r>
            <a:endParaRPr kumimoji="0" b="0" i="0" u="none" strike="noStrike" cap="none" spc="0" normalizeH="0" baseline="0" dirty="0">
              <a:solidFill>
                <a:srgbClr val="191B0E"/>
              </a:solidFill>
              <a:ea typeface="华文楷体" panose="02010600040101010101" pitchFamily="2" charset="-122"/>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dirty="0">
                <a:solidFill>
                  <a:srgbClr val="191B0E"/>
                </a:solidFill>
                <a:ea typeface="华文楷体" panose="02010600040101010101" pitchFamily="2" charset="-122"/>
                <a:cs typeface="+mn-cs"/>
              </a:rPr>
              <a:t>Advantages: High algorithm efficiency, low space complexity, no need for training data</a:t>
            </a:r>
            <a:endParaRPr kumimoji="0" sz="2000" b="0" i="0" u="none" strike="noStrike" kern="1200" cap="none" spc="0" normalizeH="0" baseline="0" dirty="0">
              <a:solidFill>
                <a:srgbClr val="191B0E"/>
              </a:solidFill>
              <a:ea typeface="华文楷体" panose="02010600040101010101" pitchFamily="2" charset="-122"/>
              <a:cs typeface="+mn-cs"/>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dirty="0">
                <a:solidFill>
                  <a:srgbClr val="191B0E"/>
                </a:solidFill>
                <a:ea typeface="华文楷体" panose="02010600040101010101" pitchFamily="2" charset="-122"/>
                <a:cs typeface="+mn-cs"/>
              </a:rPr>
              <a:t>Disadvantages: The algorithm parameters are sensitive to data, and it has limited generalization capability</a:t>
            </a:r>
            <a:endParaRPr kumimoji="0" sz="2000" b="0" i="0" u="none" strike="noStrike" kern="1200" cap="none" spc="0" normalizeH="0" baseline="0" dirty="0">
              <a:solidFill>
                <a:srgbClr val="191B0E"/>
              </a:solidFill>
              <a:ea typeface="华文楷体" panose="02010600040101010101" pitchFamily="2" charset="-122"/>
              <a:cs typeface="+mn-cs"/>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777240" y="1076325"/>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sz="3900" noProof="0" dirty="0">
                <a:ln>
                  <a:noFill/>
                </a:ln>
                <a:solidFill>
                  <a:srgbClr val="191B0E"/>
                </a:solidFill>
                <a:effectLst/>
                <a:uLnTx/>
                <a:uFillTx/>
                <a:ea typeface="华文楷体" panose="02010600040101010101" pitchFamily="2" charset="-122"/>
                <a:cs typeface="+mj-lt"/>
                <a:sym typeface="+mn-ea"/>
              </a:rPr>
              <a:t>Solution </a:t>
            </a:r>
            <a:r>
              <a:rPr lang="en-US" sz="3900" noProof="0" dirty="0">
                <a:ln>
                  <a:noFill/>
                </a:ln>
                <a:solidFill>
                  <a:srgbClr val="191B0E"/>
                </a:solidFill>
                <a:effectLst/>
                <a:uLnTx/>
                <a:uFillTx/>
                <a:ea typeface="华文楷体" panose="02010600040101010101" pitchFamily="2" charset="-122"/>
                <a:cs typeface="+mj-lt"/>
                <a:sym typeface="+mn-ea"/>
              </a:rPr>
              <a:t>2</a:t>
            </a:r>
            <a:br>
              <a:rPr kumimoji="0" lang="en-US" altLang="zh-CN" sz="3900" b="0" i="0" u="none" strike="noStrike" kern="1200" cap="none" spc="0" normalizeH="0" baseline="0" noProof="0" dirty="0">
                <a:ln>
                  <a:noFill/>
                </a:ln>
                <a:solidFill>
                  <a:srgbClr val="191B0E"/>
                </a:solidFill>
                <a:effectLst/>
                <a:uLnTx/>
                <a:uFillTx/>
                <a:latin typeface="Franklin Gothic Book"/>
                <a:ea typeface="华文楷体" panose="02010600040101010101" pitchFamily="2" charset="-122"/>
                <a:cs typeface="+mj-cs"/>
              </a:rPr>
            </a:br>
            <a:r>
              <a:rPr sz="3900" noProof="0" dirty="0">
                <a:ln>
                  <a:noFill/>
                </a:ln>
                <a:solidFill>
                  <a:srgbClr val="191B0E"/>
                </a:solidFill>
                <a:effectLst/>
                <a:uLnTx/>
                <a:uFillTx/>
                <a:latin typeface="华文楷体" panose="02010600040101010101" pitchFamily="2" charset="-122"/>
                <a:ea typeface="华文楷体" panose="02010600040101010101" pitchFamily="2" charset="-122"/>
                <a:sym typeface="+mn-ea"/>
              </a:rPr>
              <a:t>Small Model Detection: Using YOLOv8</a:t>
            </a:r>
            <a:endParaRPr kumimoji="0" lang="zh-CN" altLang="en-US" sz="3900" b="0" i="0" u="none" strike="noStrike" kern="1200" cap="none" spc="0" normalizeH="0" baseline="0" noProof="0" dirty="0">
              <a:ln>
                <a:noFill/>
              </a:ln>
              <a:solidFill>
                <a:srgbClr val="191B0E"/>
              </a:solidFill>
              <a:effectLst/>
              <a:uLnTx/>
              <a:uFillTx/>
              <a:latin typeface="Franklin Gothic Book"/>
              <a:ea typeface="华文楷体" panose="02010600040101010101" pitchFamily="2" charset="-122"/>
              <a:cs typeface="+mj-cs"/>
            </a:endParaRPr>
          </a:p>
        </p:txBody>
      </p:sp>
      <p:sp>
        <p:nvSpPr>
          <p:cNvPr id="6" name="内容占位符 2"/>
          <p:cNvSpPr txBox="1"/>
          <p:nvPr/>
        </p:nvSpPr>
        <p:spPr>
          <a:xfrm>
            <a:off x="777240" y="2676525"/>
            <a:ext cx="9601200" cy="3581400"/>
          </a:xfrm>
          <a:prstGeom prst="rect">
            <a:avLst/>
          </a:prstGeom>
        </p:spPr>
        <p:txBody>
          <a:bodyPr vert="horz" lIns="91440" tIns="45720" rIns="91440" bIns="45720" rtlCol="0">
            <a:norm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lang="zh-CN" altLang="en-US" dirty="0">
                <a:solidFill>
                  <a:srgbClr val="191B0E"/>
                </a:solidFill>
                <a:latin typeface="+mj-lt"/>
                <a:ea typeface="华文楷体" panose="02010600040101010101" pitchFamily="2" charset="-122"/>
                <a:cs typeface="+mj-lt"/>
              </a:rPr>
              <a:t>Due to the specific nature of steel plate detection, a new model needs to be trained</a:t>
            </a:r>
            <a:endParaRPr lang="zh-CN" altLang="en-US" dirty="0">
              <a:solidFill>
                <a:srgbClr val="191B0E"/>
              </a:solidFill>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dirty="0">
                <a:solidFill>
                  <a:srgbClr val="191B0E"/>
                </a:solidFill>
                <a:latin typeface="+mj-lt"/>
                <a:ea typeface="华文楷体" panose="02010600040101010101" pitchFamily="2" charset="-122"/>
                <a:cs typeface="+mj-lt"/>
              </a:rPr>
              <a:t>With 40 existing steel plate detection images, split them into training, validation, and test sets using a ratio of 70%:15%:15%</a:t>
            </a:r>
            <a:endParaRPr dirty="0">
              <a:solidFill>
                <a:srgbClr val="191B0E"/>
              </a:solidFill>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dirty="0">
                <a:solidFill>
                  <a:srgbClr val="191B0E"/>
                </a:solidFill>
                <a:latin typeface="+mj-lt"/>
                <a:ea typeface="华文楷体" panose="02010600040101010101" pitchFamily="2" charset="-122"/>
                <a:cs typeface="+mj-lt"/>
              </a:rPr>
              <a:t>Apply data augmentation by flipping steel plate images along the x-axis to increase the size of the training set to 52 images, with 6 in the validation set and 6 in the test set</a:t>
            </a:r>
            <a:endParaRPr dirty="0">
              <a:solidFill>
                <a:srgbClr val="191B0E"/>
              </a:solidFill>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a:solidFill>
                  <a:srgbClr val="191B0E"/>
                </a:solidFill>
                <a:latin typeface="+mj-lt"/>
                <a:ea typeface="华文楷体" panose="02010600040101010101" pitchFamily="2" charset="-122"/>
                <a:cs typeface="+mj-lt"/>
              </a:rPr>
              <a:t>Use Roboflow to label the dataset, accurately marking the steel plate boundaries. Since the steel plates are rectangles, the labels are also rectangles, ensuring precision</a:t>
            </a:r>
            <a:r>
              <a:rPr lang="zh-CN" altLang="en-US" dirty="0">
                <a:solidFill>
                  <a:srgbClr val="191B0E"/>
                </a:solidFill>
                <a:latin typeface="+mj-lt"/>
                <a:ea typeface="华文楷体" panose="02010600040101010101" pitchFamily="2" charset="-122"/>
                <a:cs typeface="+mj-lt"/>
              </a:rPr>
              <a:t>。</a:t>
            </a:r>
            <a:endParaRPr lang="zh-CN" altLang="en-US" dirty="0">
              <a:solidFill>
                <a:srgbClr val="191B0E"/>
              </a:solidFill>
              <a:latin typeface="+mj-lt"/>
              <a:ea typeface="华文楷体" panose="02010600040101010101" pitchFamily="2" charset="-122"/>
              <a:cs typeface="+mj-lt"/>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内容占位符 2"/>
          <p:cNvSpPr txBox="1"/>
          <p:nvPr/>
        </p:nvSpPr>
        <p:spPr>
          <a:xfrm>
            <a:off x="777240" y="1104265"/>
            <a:ext cx="9601200" cy="3581400"/>
          </a:xfrm>
          <a:prstGeom prst="rect">
            <a:avLst/>
          </a:prstGeom>
        </p:spPr>
        <p:txBody>
          <a:bodyPr vert="horz" lIns="91440" tIns="45720" rIns="91440" bIns="45720" rtlCol="0">
            <a:norm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buNone/>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Training YOLOv8n Model: Starting with the YOLOv8n network for training the model.</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0"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buNone/>
              <a:defRPr/>
            </a:pPr>
            <a:r>
              <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Parameters: Learning rate set to </a:t>
            </a:r>
            <a:r>
              <a:rPr lang="en-US" altLang="zh-CN" noProof="0" dirty="0">
                <a:ln>
                  <a:noFill/>
                </a:ln>
                <a:solidFill>
                  <a:srgbClr val="191B0E"/>
                </a:solidFill>
                <a:effectLst/>
                <a:uLnTx/>
                <a:uFillTx/>
                <a:latin typeface="+mj-lt"/>
                <a:ea typeface="华文楷体" panose="02010600040101010101" pitchFamily="2" charset="-122"/>
                <a:cs typeface="+mj-lt"/>
                <a:sym typeface="+mn-ea"/>
              </a:rPr>
              <a:t>e</a:t>
            </a:r>
            <a:r>
              <a:rPr lang="en-US" altLang="zh-CN" baseline="30000" noProof="0" dirty="0">
                <a:ln>
                  <a:noFill/>
                </a:ln>
                <a:solidFill>
                  <a:srgbClr val="191B0E"/>
                </a:solidFill>
                <a:effectLst/>
                <a:uLnTx/>
                <a:uFillTx/>
                <a:latin typeface="+mj-lt"/>
                <a:ea typeface="华文楷体" panose="02010600040101010101" pitchFamily="2" charset="-122"/>
                <a:cs typeface="+mj-lt"/>
                <a:sym typeface="+mn-ea"/>
              </a:rPr>
              <a:t>-3</a:t>
            </a:r>
            <a:r>
              <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image size at 640 pixels.</a:t>
            </a: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Training Results</a:t>
            </a:r>
            <a:r>
              <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lang="en-US" altLang="zh-CN" dirty="0">
                <a:solidFill>
                  <a:srgbClr val="191B0E"/>
                </a:solidFill>
                <a:latin typeface="+mj-lt"/>
                <a:ea typeface="华文楷体" panose="02010600040101010101" pitchFamily="2" charset="-122"/>
                <a:cs typeface="+mj-lt"/>
              </a:rPr>
              <a:t>Val/</a:t>
            </a:r>
            <a:r>
              <a:rPr lang="en-US" altLang="zh-CN" dirty="0" err="1">
                <a:solidFill>
                  <a:srgbClr val="191B0E"/>
                </a:solidFill>
                <a:latin typeface="+mj-lt"/>
                <a:ea typeface="华文楷体" panose="02010600040101010101" pitchFamily="2" charset="-122"/>
                <a:cs typeface="+mj-lt"/>
              </a:rPr>
              <a:t>cls</a:t>
            </a:r>
            <a:r>
              <a:rPr lang="en-US" altLang="zh-CN" dirty="0">
                <a:solidFill>
                  <a:srgbClr val="191B0E"/>
                </a:solidFill>
                <a:latin typeface="+mj-lt"/>
                <a:ea typeface="华文楷体" panose="02010600040101010101" pitchFamily="2" charset="-122"/>
                <a:cs typeface="+mj-lt"/>
              </a:rPr>
              <a:t> loss = 0.712</a:t>
            </a:r>
            <a:r>
              <a:rPr lang="zh-CN" altLang="en-US" dirty="0">
                <a:latin typeface="+mj-lt"/>
                <a:ea typeface="华文楷体" panose="02010600040101010101" pitchFamily="2" charset="-122"/>
                <a:cs typeface="+mj-lt"/>
              </a:rPr>
              <a:t> </a:t>
            </a:r>
            <a:r>
              <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lang="zh-CN" alt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Training Results</a:t>
            </a:r>
            <a:r>
              <a:rPr kumimoji="0" lang="en-US" altLang="zh-CN"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lang="en-US" altLang="zh-CN" dirty="0">
                <a:solidFill>
                  <a:srgbClr val="191B0E"/>
                </a:solidFill>
                <a:latin typeface="+mj-lt"/>
                <a:ea typeface="华文楷体" panose="02010600040101010101" pitchFamily="2" charset="-122"/>
                <a:cs typeface="+mj-lt"/>
              </a:rPr>
              <a:t>Val/</a:t>
            </a:r>
            <a:r>
              <a:rPr lang="en-US" altLang="zh-CN" dirty="0" err="1">
                <a:solidFill>
                  <a:srgbClr val="191B0E"/>
                </a:solidFill>
                <a:latin typeface="+mj-lt"/>
                <a:ea typeface="华文楷体" panose="02010600040101010101" pitchFamily="2" charset="-122"/>
                <a:cs typeface="+mj-lt"/>
              </a:rPr>
              <a:t>cls</a:t>
            </a:r>
            <a:r>
              <a:rPr lang="en-US" altLang="zh-CN" dirty="0">
                <a:solidFill>
                  <a:srgbClr val="191B0E"/>
                </a:solidFill>
                <a:latin typeface="+mj-lt"/>
                <a:ea typeface="华文楷体" panose="02010600040101010101" pitchFamily="2" charset="-122"/>
                <a:cs typeface="+mj-lt"/>
              </a:rPr>
              <a:t> loss =0.269</a:t>
            </a:r>
            <a:r>
              <a:rPr lang="zh-CN" altLang="en-US" dirty="0">
                <a:latin typeface="+mj-lt"/>
                <a:ea typeface="华文楷体" panose="02010600040101010101" pitchFamily="2" charset="-122"/>
                <a:cs typeface="+mj-lt"/>
              </a:rPr>
              <a:t> </a:t>
            </a:r>
            <a:r>
              <a:rPr lang="en-US" altLang="zh-CN" dirty="0">
                <a:solidFill>
                  <a:srgbClr val="191B0E"/>
                </a:solidFill>
                <a:latin typeface="+mj-lt"/>
                <a:ea typeface="华文楷体" panose="02010600040101010101" pitchFamily="2" charset="-122"/>
                <a:cs typeface="+mj-lt"/>
              </a:rPr>
              <a:t>Epoch100					Epoch200</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0"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buNone/>
              <a:defRPr/>
            </a:pPr>
            <a:endParaRPr kumimoji="0" lang="en-US" altLang="zh-CN" sz="26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pic>
        <p:nvPicPr>
          <p:cNvPr id="3" name="图片 2"/>
          <p:cNvPicPr>
            <a:picLocks noChangeAspect="1"/>
          </p:cNvPicPr>
          <p:nvPr/>
        </p:nvPicPr>
        <p:blipFill>
          <a:blip r:embed="rId1"/>
          <a:stretch>
            <a:fillRect/>
          </a:stretch>
        </p:blipFill>
        <p:spPr>
          <a:xfrm>
            <a:off x="1013456" y="2753878"/>
            <a:ext cx="2686151" cy="3313756"/>
          </a:xfrm>
          <a:prstGeom prst="rect">
            <a:avLst/>
          </a:prstGeom>
        </p:spPr>
      </p:pic>
      <p:pic>
        <p:nvPicPr>
          <p:cNvPr id="8" name="图片 7"/>
          <p:cNvPicPr>
            <a:picLocks noChangeAspect="1"/>
          </p:cNvPicPr>
          <p:nvPr/>
        </p:nvPicPr>
        <p:blipFill>
          <a:blip r:embed="rId2"/>
          <a:stretch>
            <a:fillRect/>
          </a:stretch>
        </p:blipFill>
        <p:spPr>
          <a:xfrm>
            <a:off x="3701014" y="2685830"/>
            <a:ext cx="1382894" cy="3381804"/>
          </a:xfrm>
          <a:prstGeom prst="rect">
            <a:avLst/>
          </a:prstGeom>
        </p:spPr>
      </p:pic>
      <p:pic>
        <p:nvPicPr>
          <p:cNvPr id="9" name="图片 8"/>
          <p:cNvPicPr>
            <a:picLocks noChangeAspect="1"/>
          </p:cNvPicPr>
          <p:nvPr/>
        </p:nvPicPr>
        <p:blipFill>
          <a:blip r:embed="rId3"/>
          <a:stretch>
            <a:fillRect/>
          </a:stretch>
        </p:blipFill>
        <p:spPr>
          <a:xfrm>
            <a:off x="5821338" y="2745172"/>
            <a:ext cx="2712505" cy="3316600"/>
          </a:xfrm>
          <a:prstGeom prst="rect">
            <a:avLst/>
          </a:prstGeom>
        </p:spPr>
      </p:pic>
      <p:pic>
        <p:nvPicPr>
          <p:cNvPr id="10" name="图片 9"/>
          <p:cNvPicPr>
            <a:picLocks noChangeAspect="1"/>
          </p:cNvPicPr>
          <p:nvPr/>
        </p:nvPicPr>
        <p:blipFill>
          <a:blip r:embed="rId4"/>
          <a:stretch>
            <a:fillRect/>
          </a:stretch>
        </p:blipFill>
        <p:spPr>
          <a:xfrm>
            <a:off x="8602276" y="2742154"/>
            <a:ext cx="1375262" cy="338434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3" name="内容占位符 2"/>
          <p:cNvSpPr txBox="1"/>
          <p:nvPr/>
        </p:nvSpPr>
        <p:spPr>
          <a:xfrm>
            <a:off x="6096000" y="1775443"/>
            <a:ext cx="3081643" cy="899837"/>
          </a:xfrm>
          <a:prstGeom prst="rect">
            <a:avLst/>
          </a:prstGeom>
        </p:spPr>
        <p:txBody>
          <a:bodyPr vert="horz" lIns="91440" tIns="45720" rIns="91440" bIns="45720" rtlCol="0">
            <a:norm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The validation set has no defects</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
        <p:nvSpPr>
          <p:cNvPr id="9" name="内容占位符 2"/>
          <p:cNvSpPr txBox="1"/>
          <p:nvPr/>
        </p:nvSpPr>
        <p:spPr>
          <a:xfrm>
            <a:off x="6096000" y="1147200"/>
            <a:ext cx="1327753" cy="305021"/>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lvl="0" indent="0" algn="l" defTabSz="914400" rtl="0" eaLnBrk="1" fontAlgn="auto" latinLnBrk="0" hangingPunct="1">
              <a:lnSpc>
                <a:spcPct val="94000"/>
              </a:lnSpc>
              <a:spcBef>
                <a:spcPts val="1000"/>
              </a:spcBef>
              <a:spcAft>
                <a:spcPts val="200"/>
              </a:spcAft>
              <a:buClrTx/>
              <a:buSzTx/>
              <a:buNone/>
              <a:defRPr/>
            </a:pPr>
            <a:r>
              <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epoch200</a:t>
            </a:r>
            <a:endParaRPr kumimoji="0" lang="en-US" altLang="zh-CN" sz="18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pic>
        <p:nvPicPr>
          <p:cNvPr id="11" name="图片 10"/>
          <p:cNvPicPr>
            <a:picLocks noChangeAspect="1"/>
          </p:cNvPicPr>
          <p:nvPr/>
        </p:nvPicPr>
        <p:blipFill>
          <a:blip r:embed="rId1"/>
          <a:stretch>
            <a:fillRect/>
          </a:stretch>
        </p:blipFill>
        <p:spPr>
          <a:xfrm>
            <a:off x="463136" y="3042504"/>
            <a:ext cx="3283713" cy="3283713"/>
          </a:xfrm>
          <a:prstGeom prst="rect">
            <a:avLst/>
          </a:prstGeom>
        </p:spPr>
      </p:pic>
      <p:pic>
        <p:nvPicPr>
          <p:cNvPr id="13" name="图片 12"/>
          <p:cNvPicPr>
            <a:picLocks noChangeAspect="1"/>
          </p:cNvPicPr>
          <p:nvPr/>
        </p:nvPicPr>
        <p:blipFill>
          <a:blip r:embed="rId2"/>
          <a:stretch>
            <a:fillRect/>
          </a:stretch>
        </p:blipFill>
        <p:spPr>
          <a:xfrm>
            <a:off x="3717650" y="3042504"/>
            <a:ext cx="1685157" cy="1663960"/>
          </a:xfrm>
          <a:prstGeom prst="rect">
            <a:avLst/>
          </a:prstGeom>
        </p:spPr>
      </p:pic>
      <p:pic>
        <p:nvPicPr>
          <p:cNvPr id="15" name="图片 14"/>
          <p:cNvPicPr>
            <a:picLocks noChangeAspect="1"/>
          </p:cNvPicPr>
          <p:nvPr/>
        </p:nvPicPr>
        <p:blipFill>
          <a:blip r:embed="rId3"/>
          <a:stretch>
            <a:fillRect/>
          </a:stretch>
        </p:blipFill>
        <p:spPr>
          <a:xfrm>
            <a:off x="3741098" y="4693562"/>
            <a:ext cx="1636673" cy="1620936"/>
          </a:xfrm>
          <a:prstGeom prst="rect">
            <a:avLst/>
          </a:prstGeom>
        </p:spPr>
      </p:pic>
      <p:pic>
        <p:nvPicPr>
          <p:cNvPr id="17" name="图片 16"/>
          <p:cNvPicPr>
            <a:picLocks noChangeAspect="1"/>
          </p:cNvPicPr>
          <p:nvPr/>
        </p:nvPicPr>
        <p:blipFill>
          <a:blip r:embed="rId4"/>
          <a:stretch>
            <a:fillRect/>
          </a:stretch>
        </p:blipFill>
        <p:spPr>
          <a:xfrm>
            <a:off x="6096000" y="2998502"/>
            <a:ext cx="3310501" cy="3315781"/>
          </a:xfrm>
          <a:prstGeom prst="rect">
            <a:avLst/>
          </a:prstGeom>
        </p:spPr>
      </p:pic>
      <p:pic>
        <p:nvPicPr>
          <p:cNvPr id="19" name="图片 18"/>
          <p:cNvPicPr>
            <a:picLocks noChangeAspect="1"/>
          </p:cNvPicPr>
          <p:nvPr/>
        </p:nvPicPr>
        <p:blipFill>
          <a:blip r:embed="rId5"/>
          <a:stretch>
            <a:fillRect/>
          </a:stretch>
        </p:blipFill>
        <p:spPr>
          <a:xfrm>
            <a:off x="9406501" y="2998502"/>
            <a:ext cx="1661120" cy="1655744"/>
          </a:xfrm>
          <a:prstGeom prst="rect">
            <a:avLst/>
          </a:prstGeom>
        </p:spPr>
      </p:pic>
      <p:pic>
        <p:nvPicPr>
          <p:cNvPr id="21" name="图片 20"/>
          <p:cNvPicPr>
            <a:picLocks noChangeAspect="1"/>
          </p:cNvPicPr>
          <p:nvPr/>
        </p:nvPicPr>
        <p:blipFill>
          <a:blip r:embed="rId6"/>
          <a:stretch>
            <a:fillRect/>
          </a:stretch>
        </p:blipFill>
        <p:spPr>
          <a:xfrm>
            <a:off x="9406501" y="4644176"/>
            <a:ext cx="1661120" cy="1661120"/>
          </a:xfrm>
          <a:prstGeom prst="rect">
            <a:avLst/>
          </a:prstGeom>
        </p:spPr>
      </p:pic>
      <p:sp>
        <p:nvSpPr>
          <p:cNvPr id="22" name="内容占位符 2"/>
          <p:cNvSpPr txBox="1"/>
          <p:nvPr/>
        </p:nvSpPr>
        <p:spPr>
          <a:xfrm>
            <a:off x="463136" y="1147201"/>
            <a:ext cx="1327753" cy="305021"/>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lvl="0" indent="0" algn="l" defTabSz="914400" rtl="0" eaLnBrk="1" fontAlgn="auto" latinLnBrk="0" hangingPunct="1">
              <a:lnSpc>
                <a:spcPct val="94000"/>
              </a:lnSpc>
              <a:spcBef>
                <a:spcPts val="1000"/>
              </a:spcBef>
              <a:spcAft>
                <a:spcPts val="200"/>
              </a:spcAft>
              <a:buClrTx/>
              <a:buSzTx/>
              <a:buNone/>
              <a:defRPr/>
            </a:pPr>
            <a:r>
              <a:rPr lang="en-US" altLang="zh-CN" noProof="0" dirty="0">
                <a:ln>
                  <a:noFill/>
                </a:ln>
                <a:solidFill>
                  <a:srgbClr val="191B0E"/>
                </a:solidFill>
                <a:effectLst/>
                <a:uLnTx/>
                <a:uFillTx/>
                <a:latin typeface="+mj-lt"/>
                <a:ea typeface="华文楷体" panose="02010600040101010101" pitchFamily="2" charset="-122"/>
                <a:cs typeface="+mj-lt"/>
                <a:sym typeface="+mn-ea"/>
              </a:rPr>
              <a:t>epoch100</a:t>
            </a: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sym typeface="+mn-ea"/>
            </a:endParaRPr>
          </a:p>
        </p:txBody>
      </p:sp>
      <p:sp>
        <p:nvSpPr>
          <p:cNvPr id="23" name="内容占位符 2"/>
          <p:cNvSpPr txBox="1"/>
          <p:nvPr/>
        </p:nvSpPr>
        <p:spPr>
          <a:xfrm>
            <a:off x="462915" y="1797685"/>
            <a:ext cx="5368925" cy="899795"/>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There is one defect in the validation set，</a:t>
            </a: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additional detection at 0.3 confidence level</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3" name="内容占位符 2"/>
          <p:cNvSpPr txBox="1"/>
          <p:nvPr/>
        </p:nvSpPr>
        <p:spPr>
          <a:xfrm>
            <a:off x="6131560" y="1452245"/>
            <a:ext cx="5009515" cy="899795"/>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lang="zh-CN" altLang="en-US" dirty="0">
                <a:solidFill>
                  <a:prstClr val="black"/>
                </a:solidFill>
                <a:latin typeface="+mj-lt"/>
                <a:ea typeface="华文楷体" panose="02010600040101010101" pitchFamily="2" charset="-122"/>
                <a:cs typeface="+mj-lt"/>
                <a:sym typeface="+mn-ea"/>
              </a:rPr>
              <a:t>Test set results：         </a:t>
            </a:r>
            <a:endParaRPr lang="en-US" altLang="zh-CN" dirty="0">
              <a:solidFill>
                <a:prstClr val="black"/>
              </a:solidFill>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lang="en-US" dirty="0">
                <a:solidFill>
                  <a:prstClr val="black"/>
                </a:solidFill>
                <a:latin typeface="+mj-lt"/>
                <a:ea typeface="华文楷体" panose="02010600040101010101" pitchFamily="2" charset="-122"/>
                <a:cs typeface="+mj-lt"/>
                <a:sym typeface="+mn-ea"/>
              </a:rPr>
              <a:t>6</a:t>
            </a:r>
            <a:r>
              <a:rPr dirty="0">
                <a:solidFill>
                  <a:prstClr val="black"/>
                </a:solidFill>
                <a:latin typeface="+mj-lt"/>
                <a:ea typeface="华文楷体" panose="02010600040101010101" pitchFamily="2" charset="-122"/>
                <a:cs typeface="+mj-lt"/>
                <a:sym typeface="+mn-ea"/>
              </a:rPr>
              <a:t> perfect predictions</a:t>
            </a:r>
            <a:endParaRPr dirty="0">
              <a:solidFill>
                <a:prstClr val="black"/>
              </a:solidFill>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dirty="0">
                <a:solidFill>
                  <a:prstClr val="black"/>
                </a:solidFill>
                <a:latin typeface="+mj-lt"/>
                <a:ea typeface="华文楷体" panose="02010600040101010101" pitchFamily="2" charset="-122"/>
                <a:cs typeface="+mj-lt"/>
                <a:sym typeface="+mn-ea"/>
              </a:rPr>
              <a:t>Additional detection</a:t>
            </a:r>
            <a:r>
              <a:rPr lang="en-US" dirty="0">
                <a:solidFill>
                  <a:prstClr val="black"/>
                </a:solidFill>
                <a:latin typeface="+mj-lt"/>
                <a:ea typeface="华文楷体" panose="02010600040101010101" pitchFamily="2" charset="-122"/>
                <a:cs typeface="+mj-lt"/>
                <a:sym typeface="+mn-ea"/>
              </a:rPr>
              <a:t> </a:t>
            </a:r>
            <a:r>
              <a:rPr dirty="0">
                <a:solidFill>
                  <a:prstClr val="black"/>
                </a:solidFill>
                <a:latin typeface="+mj-lt"/>
                <a:ea typeface="华文楷体" panose="02010600040101010101" pitchFamily="2" charset="-122"/>
                <a:cs typeface="+mj-lt"/>
                <a:sym typeface="+mn-ea"/>
              </a:rPr>
              <a:t>have been fixed detection</a:t>
            </a:r>
            <a:endParaRPr kumimoji="0" lang="en-US" altLang="zh-CN" b="0" i="0" u="none" strike="noStrike" kern="1200" cap="none" spc="0" normalizeH="0" baseline="0" noProof="0" dirty="0">
              <a:ln>
                <a:noFill/>
              </a:ln>
              <a:solidFill>
                <a:srgbClr val="191B0E"/>
              </a:solidFill>
              <a:effectLst/>
              <a:uLnTx/>
              <a:uFillTx/>
              <a:latin typeface="华文楷体" panose="02010600040101010101" pitchFamily="2" charset="-122"/>
              <a:ea typeface="华文楷体" panose="02010600040101010101" pitchFamily="2" charset="-122"/>
            </a:endParaRPr>
          </a:p>
        </p:txBody>
      </p:sp>
      <p:sp>
        <p:nvSpPr>
          <p:cNvPr id="9" name="内容占位符 2"/>
          <p:cNvSpPr txBox="1"/>
          <p:nvPr/>
        </p:nvSpPr>
        <p:spPr>
          <a:xfrm>
            <a:off x="6096000" y="1147200"/>
            <a:ext cx="1327753" cy="305021"/>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lvl="0" indent="0" algn="l" defTabSz="914400" rtl="0" eaLnBrk="1" fontAlgn="auto" latinLnBrk="0" hangingPunct="1">
              <a:lnSpc>
                <a:spcPct val="94000"/>
              </a:lnSpc>
              <a:spcBef>
                <a:spcPts val="1000"/>
              </a:spcBef>
              <a:spcAft>
                <a:spcPts val="200"/>
              </a:spcAft>
              <a:buClrTx/>
              <a:buSzTx/>
              <a:buNone/>
              <a:defRPr/>
            </a:pPr>
            <a:r>
              <a:rPr lang="en-US" altLang="zh-CN" noProof="0" dirty="0">
                <a:ln>
                  <a:noFill/>
                </a:ln>
                <a:solidFill>
                  <a:srgbClr val="191B0E"/>
                </a:solidFill>
                <a:effectLst/>
                <a:uLnTx/>
                <a:uFillTx/>
                <a:latin typeface="+mj-lt"/>
                <a:ea typeface="华文楷体" panose="02010600040101010101" pitchFamily="2" charset="-122"/>
                <a:cs typeface="+mj-lt"/>
                <a:sym typeface="+mn-ea"/>
              </a:rPr>
              <a:t>epoch200</a:t>
            </a: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sym typeface="+mn-ea"/>
            </a:endParaRPr>
          </a:p>
        </p:txBody>
      </p:sp>
      <p:sp>
        <p:nvSpPr>
          <p:cNvPr id="22" name="内容占位符 2"/>
          <p:cNvSpPr txBox="1"/>
          <p:nvPr/>
        </p:nvSpPr>
        <p:spPr>
          <a:xfrm>
            <a:off x="463136" y="1147201"/>
            <a:ext cx="1327753" cy="305021"/>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lvl="0" indent="0" algn="l" defTabSz="914400" rtl="0" eaLnBrk="1" fontAlgn="auto" latinLnBrk="0" hangingPunct="1">
              <a:lnSpc>
                <a:spcPct val="94000"/>
              </a:lnSpc>
              <a:spcBef>
                <a:spcPts val="1000"/>
              </a:spcBef>
              <a:spcAft>
                <a:spcPts val="200"/>
              </a:spcAft>
              <a:buClrTx/>
              <a:buSzTx/>
              <a:buNone/>
              <a:defRPr/>
            </a:pPr>
            <a:r>
              <a:rPr lang="en-US" altLang="zh-CN" noProof="0" dirty="0">
                <a:ln>
                  <a:noFill/>
                </a:ln>
                <a:solidFill>
                  <a:srgbClr val="191B0E"/>
                </a:solidFill>
                <a:effectLst/>
                <a:uLnTx/>
                <a:uFillTx/>
                <a:latin typeface="+mj-lt"/>
                <a:ea typeface="华文楷体" panose="02010600040101010101" pitchFamily="2" charset="-122"/>
                <a:cs typeface="+mj-lt"/>
                <a:sym typeface="+mn-ea"/>
              </a:rPr>
              <a:t>epoch100</a:t>
            </a: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sym typeface="+mn-ea"/>
            </a:endParaRPr>
          </a:p>
        </p:txBody>
      </p:sp>
      <p:sp>
        <p:nvSpPr>
          <p:cNvPr id="23" name="内容占位符 2"/>
          <p:cNvSpPr txBox="1"/>
          <p:nvPr/>
        </p:nvSpPr>
        <p:spPr>
          <a:xfrm>
            <a:off x="462915" y="1452245"/>
            <a:ext cx="3982720" cy="899795"/>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zh-CN" altLang="en-US" dirty="0">
                <a:solidFill>
                  <a:prstClr val="black"/>
                </a:solidFill>
                <a:latin typeface="+mj-lt"/>
                <a:ea typeface="华文楷体" panose="02010600040101010101" pitchFamily="2" charset="-122"/>
                <a:cs typeface="+mj-lt"/>
              </a:rPr>
              <a:t>Test set results：         </a:t>
            </a:r>
            <a:endParaRPr lang="en-US" altLang="zh-CN" dirty="0">
              <a:solidFill>
                <a:prstClr val="black"/>
              </a:solidFill>
              <a:latin typeface="+mj-lt"/>
              <a:ea typeface="华文楷体" panose="02010600040101010101" pitchFamily="2" charset="-122"/>
              <a:cs typeface="+mj-lt"/>
            </a:endParaRPr>
          </a:p>
          <a:p>
            <a:r>
              <a:rPr dirty="0">
                <a:solidFill>
                  <a:prstClr val="black"/>
                </a:solidFill>
                <a:latin typeface="+mj-lt"/>
                <a:ea typeface="华文楷体" panose="02010600040101010101" pitchFamily="2" charset="-122"/>
                <a:cs typeface="+mj-lt"/>
              </a:rPr>
              <a:t>5 perfect predictions</a:t>
            </a:r>
            <a:endParaRPr dirty="0">
              <a:solidFill>
                <a:prstClr val="black"/>
              </a:solidFill>
              <a:latin typeface="+mj-lt"/>
              <a:ea typeface="华文楷体" panose="02010600040101010101" pitchFamily="2" charset="-122"/>
              <a:cs typeface="+mj-lt"/>
            </a:endParaRPr>
          </a:p>
          <a:p>
            <a:r>
              <a:rPr dirty="0">
                <a:solidFill>
                  <a:prstClr val="black"/>
                </a:solidFill>
                <a:latin typeface="+mj-lt"/>
                <a:ea typeface="华文楷体" panose="02010600040101010101" pitchFamily="2" charset="-122"/>
                <a:cs typeface="+mj-lt"/>
              </a:rPr>
              <a:t>1 with an additional detection</a:t>
            </a:r>
            <a:endParaRPr dirty="0">
              <a:solidFill>
                <a:prstClr val="black"/>
              </a:solidFill>
              <a:latin typeface="+mj-lt"/>
              <a:ea typeface="华文楷体" panose="02010600040101010101" pitchFamily="2" charset="-122"/>
              <a:cs typeface="+mj-lt"/>
            </a:endParaRPr>
          </a:p>
        </p:txBody>
      </p:sp>
      <p:pic>
        <p:nvPicPr>
          <p:cNvPr id="2" name="图片 1" descr="墙上有涂鸦&#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3018" y="2697444"/>
            <a:ext cx="1729680" cy="1729680"/>
          </a:xfrm>
          <a:prstGeom prst="rect">
            <a:avLst/>
          </a:prstGeom>
        </p:spPr>
      </p:pic>
      <p:pic>
        <p:nvPicPr>
          <p:cNvPr id="4" name="图片 3" descr="图片包含 文本&#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6796" y="2704431"/>
            <a:ext cx="1729680" cy="1729680"/>
          </a:xfrm>
          <a:prstGeom prst="rect">
            <a:avLst/>
          </a:prstGeom>
        </p:spPr>
      </p:pic>
      <p:pic>
        <p:nvPicPr>
          <p:cNvPr id="7" name="图片 6" descr="webwxgetmsgimg"/>
          <p:cNvPicPr>
            <a:picLocks noChangeAspect="1"/>
          </p:cNvPicPr>
          <p:nvPr/>
        </p:nvPicPr>
        <p:blipFill>
          <a:blip r:embed="rId3"/>
          <a:stretch>
            <a:fillRect/>
          </a:stretch>
        </p:blipFill>
        <p:spPr>
          <a:xfrm>
            <a:off x="2229122" y="2704431"/>
            <a:ext cx="1729680" cy="172968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1616" y="2698194"/>
            <a:ext cx="1729680" cy="172968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9572" y="2687178"/>
            <a:ext cx="1729681" cy="1729681"/>
          </a:xfrm>
          <a:prstGeom prst="rect">
            <a:avLst/>
          </a:prstGeom>
        </p:spPr>
      </p:pic>
      <p:pic>
        <p:nvPicPr>
          <p:cNvPr id="12" name="图片 11" descr="商店的玻璃窗上有贴商标&#10;&#10;中度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4529" y="2680083"/>
            <a:ext cx="1726105" cy="1726105"/>
          </a:xfrm>
          <a:prstGeom prst="rect">
            <a:avLst/>
          </a:prstGeom>
        </p:spPr>
      </p:pic>
      <p:pic>
        <p:nvPicPr>
          <p:cNvPr id="18" name="图片 17" descr="图片包含 游戏机, 电脑, 建筑, 门&#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9573" y="4424356"/>
            <a:ext cx="1729680" cy="1729680"/>
          </a:xfrm>
          <a:prstGeom prst="rect">
            <a:avLst/>
          </a:prstGeom>
        </p:spPr>
      </p:pic>
      <p:pic>
        <p:nvPicPr>
          <p:cNvPr id="24" name="图片 23" descr="图片包含 游戏机, 电脑, 建筑&#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1613" y="4435858"/>
            <a:ext cx="1708910" cy="1708910"/>
          </a:xfrm>
          <a:prstGeom prst="rect">
            <a:avLst/>
          </a:prstGeom>
        </p:spPr>
      </p:pic>
      <p:pic>
        <p:nvPicPr>
          <p:cNvPr id="26" name="图片 25" descr="图片包含 游戏机, 电脑, 建筑&#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04483" y="4403959"/>
            <a:ext cx="1747833" cy="1747833"/>
          </a:xfrm>
          <a:prstGeom prst="rect">
            <a:avLst/>
          </a:prstGeom>
        </p:spPr>
      </p:pic>
      <p:pic>
        <p:nvPicPr>
          <p:cNvPr id="28" name="图片 27" descr="图片包含 游戏机, 电脑, 建筑&#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2546" y="4435705"/>
            <a:ext cx="1725999" cy="1725999"/>
          </a:xfrm>
          <a:prstGeom prst="rect">
            <a:avLst/>
          </a:prstGeom>
        </p:spPr>
      </p:pic>
      <p:pic>
        <p:nvPicPr>
          <p:cNvPr id="30" name="图片 29" descr="图片包含 游戏机, 电脑, 建筑, 巴士&#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2110" y="4427124"/>
            <a:ext cx="1730588" cy="1730588"/>
          </a:xfrm>
          <a:prstGeom prst="rect">
            <a:avLst/>
          </a:prstGeom>
        </p:spPr>
      </p:pic>
      <p:pic>
        <p:nvPicPr>
          <p:cNvPr id="32" name="图片 31" descr="图片包含 游戏机, 电脑, 建筑&#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22520" y="4434111"/>
            <a:ext cx="1708910" cy="170891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grpSp>
        <p:nvGrpSpPr>
          <p:cNvPr id="34" name="组合 33"/>
          <p:cNvGrpSpPr/>
          <p:nvPr/>
        </p:nvGrpSpPr>
        <p:grpSpPr>
          <a:xfrm>
            <a:off x="2162355" y="1433154"/>
            <a:ext cx="2651185" cy="2402457"/>
            <a:chOff x="3048000" y="381000"/>
            <a:chExt cx="6096000" cy="609600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95189" y="987591"/>
              <a:ext cx="2441409" cy="2441409"/>
            </a:xfrm>
            <a:prstGeom prst="rect">
              <a:avLst/>
            </a:prstGeom>
          </p:spPr>
        </p:pic>
        <p:pic>
          <p:nvPicPr>
            <p:cNvPr id="13" name="图片 12" descr="商店的玻璃窗上有贴商标&#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3781" y="987591"/>
              <a:ext cx="2441409" cy="2441409"/>
            </a:xfrm>
            <a:prstGeom prst="rect">
              <a:avLst/>
            </a:prstGeom>
          </p:spPr>
        </p:pic>
        <p:pic>
          <p:nvPicPr>
            <p:cNvPr id="14" name="图片 13" descr="图片包含 游戏机, 电脑, 建筑, 门&#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188" y="3429000"/>
              <a:ext cx="2441409" cy="2441409"/>
            </a:xfrm>
            <a:prstGeom prst="rect">
              <a:avLst/>
            </a:prstGeom>
          </p:spPr>
        </p:pic>
        <p:pic>
          <p:nvPicPr>
            <p:cNvPr id="16" name="图片 15" descr="图片包含 游戏机, 电脑, 建筑&#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3780" y="3429000"/>
              <a:ext cx="2441409" cy="2441409"/>
            </a:xfrm>
            <a:prstGeom prst="rect">
              <a:avLst/>
            </a:prstGeom>
          </p:spPr>
        </p:pic>
        <p:pic>
          <p:nvPicPr>
            <p:cNvPr id="19" name="图片 18" descr="墙上有涂鸦&#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0" y="381000"/>
              <a:ext cx="6096000" cy="6096000"/>
            </a:xfrm>
            <a:prstGeom prst="rect">
              <a:avLst/>
            </a:prstGeom>
          </p:spPr>
        </p:pic>
        <p:sp>
          <p:nvSpPr>
            <p:cNvPr id="25" name="椭圆 24"/>
            <p:cNvSpPr/>
            <p:nvPr/>
          </p:nvSpPr>
          <p:spPr>
            <a:xfrm>
              <a:off x="3259738" y="381000"/>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9" name="椭圆 28"/>
            <p:cNvSpPr/>
            <p:nvPr/>
          </p:nvSpPr>
          <p:spPr>
            <a:xfrm>
              <a:off x="7113917" y="381000"/>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1" name="椭圆 30"/>
            <p:cNvSpPr/>
            <p:nvPr/>
          </p:nvSpPr>
          <p:spPr>
            <a:xfrm>
              <a:off x="7134826" y="6355170"/>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椭圆 32"/>
            <p:cNvSpPr/>
            <p:nvPr/>
          </p:nvSpPr>
          <p:spPr>
            <a:xfrm>
              <a:off x="3292149" y="6402106"/>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41" name="组合 40"/>
          <p:cNvGrpSpPr/>
          <p:nvPr/>
        </p:nvGrpSpPr>
        <p:grpSpPr>
          <a:xfrm>
            <a:off x="4819291" y="1433154"/>
            <a:ext cx="2363637" cy="2415512"/>
            <a:chOff x="5091671" y="430132"/>
            <a:chExt cx="5047242" cy="5047242"/>
          </a:xfrm>
        </p:grpSpPr>
        <p:pic>
          <p:nvPicPr>
            <p:cNvPr id="36" name="图片 35" descr="图片包含 建筑, 户外, 照片, 大&#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1671" y="430132"/>
              <a:ext cx="5047242" cy="5047242"/>
            </a:xfrm>
            <a:prstGeom prst="rect">
              <a:avLst/>
            </a:prstGeom>
          </p:spPr>
        </p:pic>
        <p:sp>
          <p:nvSpPr>
            <p:cNvPr id="37" name="椭圆 36"/>
            <p:cNvSpPr/>
            <p:nvPr/>
          </p:nvSpPr>
          <p:spPr>
            <a:xfrm>
              <a:off x="5276927" y="1380626"/>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8" name="椭圆 37"/>
            <p:cNvSpPr/>
            <p:nvPr/>
          </p:nvSpPr>
          <p:spPr>
            <a:xfrm>
              <a:off x="8508957" y="1415461"/>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9" name="椭圆 38"/>
            <p:cNvSpPr/>
            <p:nvPr/>
          </p:nvSpPr>
          <p:spPr>
            <a:xfrm>
              <a:off x="8508957" y="5407704"/>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0" name="椭圆 39"/>
            <p:cNvSpPr/>
            <p:nvPr/>
          </p:nvSpPr>
          <p:spPr>
            <a:xfrm>
              <a:off x="5244516" y="5407704"/>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48" name="组合 47"/>
          <p:cNvGrpSpPr/>
          <p:nvPr/>
        </p:nvGrpSpPr>
        <p:grpSpPr>
          <a:xfrm>
            <a:off x="2164123" y="3831397"/>
            <a:ext cx="2509051" cy="2415512"/>
            <a:chOff x="3036059" y="430132"/>
            <a:chExt cx="5047242" cy="5047242"/>
          </a:xfrm>
        </p:grpSpPr>
        <p:pic>
          <p:nvPicPr>
            <p:cNvPr id="43" name="图片 42" descr="图片包含 建筑, 门, 大, 电脑&#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059" y="430132"/>
              <a:ext cx="5047242" cy="5047242"/>
            </a:xfrm>
            <a:prstGeom prst="rect">
              <a:avLst/>
            </a:prstGeom>
          </p:spPr>
        </p:pic>
        <p:sp>
          <p:nvSpPr>
            <p:cNvPr id="44" name="椭圆 43"/>
            <p:cNvSpPr/>
            <p:nvPr/>
          </p:nvSpPr>
          <p:spPr>
            <a:xfrm>
              <a:off x="5730970"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5" name="椭圆 44"/>
            <p:cNvSpPr/>
            <p:nvPr/>
          </p:nvSpPr>
          <p:spPr>
            <a:xfrm>
              <a:off x="5698559" y="540737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6" name="椭圆 45"/>
            <p:cNvSpPr/>
            <p:nvPr/>
          </p:nvSpPr>
          <p:spPr>
            <a:xfrm>
              <a:off x="3237782" y="540129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7" name="椭圆 46"/>
            <p:cNvSpPr/>
            <p:nvPr/>
          </p:nvSpPr>
          <p:spPr>
            <a:xfrm>
              <a:off x="3258691"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55" name="组合 54"/>
          <p:cNvGrpSpPr/>
          <p:nvPr/>
        </p:nvGrpSpPr>
        <p:grpSpPr>
          <a:xfrm>
            <a:off x="7194430" y="1441972"/>
            <a:ext cx="2484588" cy="2395176"/>
            <a:chOff x="3048000" y="381000"/>
            <a:chExt cx="5020295" cy="5020295"/>
          </a:xfrm>
        </p:grpSpPr>
        <p:pic>
          <p:nvPicPr>
            <p:cNvPr id="50" name="图片 49" descr="图片包含 室内, 照片, 厨房, 大&#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8000" y="381000"/>
              <a:ext cx="5020295" cy="5020295"/>
            </a:xfrm>
            <a:prstGeom prst="rect">
              <a:avLst/>
            </a:prstGeom>
          </p:spPr>
        </p:pic>
        <p:sp>
          <p:nvSpPr>
            <p:cNvPr id="51" name="椭圆 50"/>
            <p:cNvSpPr/>
            <p:nvPr/>
          </p:nvSpPr>
          <p:spPr>
            <a:xfrm>
              <a:off x="3226280" y="388020"/>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椭圆 51"/>
            <p:cNvSpPr/>
            <p:nvPr/>
          </p:nvSpPr>
          <p:spPr>
            <a:xfrm>
              <a:off x="3256254" y="3976609"/>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椭圆 52"/>
            <p:cNvSpPr/>
            <p:nvPr/>
          </p:nvSpPr>
          <p:spPr>
            <a:xfrm>
              <a:off x="6764329" y="3941774"/>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4" name="椭圆 53"/>
            <p:cNvSpPr/>
            <p:nvPr/>
          </p:nvSpPr>
          <p:spPr>
            <a:xfrm>
              <a:off x="6731918" y="38742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56" name="组合 55"/>
          <p:cNvGrpSpPr/>
          <p:nvPr/>
        </p:nvGrpSpPr>
        <p:grpSpPr>
          <a:xfrm>
            <a:off x="7143856" y="3837164"/>
            <a:ext cx="2529411" cy="2395176"/>
            <a:chOff x="3036059" y="430132"/>
            <a:chExt cx="5047242" cy="5047242"/>
          </a:xfrm>
        </p:grpSpPr>
        <p:pic>
          <p:nvPicPr>
            <p:cNvPr id="57" name="图片 56" descr="图片包含 建筑, 门, 大, 电脑&#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059" y="430132"/>
              <a:ext cx="5047242" cy="5047242"/>
            </a:xfrm>
            <a:prstGeom prst="rect">
              <a:avLst/>
            </a:prstGeom>
          </p:spPr>
        </p:pic>
        <p:sp>
          <p:nvSpPr>
            <p:cNvPr id="58" name="椭圆 57"/>
            <p:cNvSpPr/>
            <p:nvPr/>
          </p:nvSpPr>
          <p:spPr>
            <a:xfrm>
              <a:off x="5730970"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9" name="椭圆 58"/>
            <p:cNvSpPr/>
            <p:nvPr/>
          </p:nvSpPr>
          <p:spPr>
            <a:xfrm>
              <a:off x="5698559" y="540737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0" name="椭圆 59"/>
            <p:cNvSpPr/>
            <p:nvPr/>
          </p:nvSpPr>
          <p:spPr>
            <a:xfrm>
              <a:off x="3237782" y="540129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1" name="椭圆 60"/>
            <p:cNvSpPr/>
            <p:nvPr/>
          </p:nvSpPr>
          <p:spPr>
            <a:xfrm>
              <a:off x="3258691"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grpSp>
        <p:nvGrpSpPr>
          <p:cNvPr id="62" name="组合 61"/>
          <p:cNvGrpSpPr/>
          <p:nvPr/>
        </p:nvGrpSpPr>
        <p:grpSpPr>
          <a:xfrm>
            <a:off x="4673877" y="3824869"/>
            <a:ext cx="2509051" cy="2415512"/>
            <a:chOff x="3036059" y="430132"/>
            <a:chExt cx="5047242" cy="5047242"/>
          </a:xfrm>
        </p:grpSpPr>
        <p:pic>
          <p:nvPicPr>
            <p:cNvPr id="63" name="图片 62" descr="图片包含 建筑, 门, 大, 电脑&#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059" y="430132"/>
              <a:ext cx="5047242" cy="5047242"/>
            </a:xfrm>
            <a:prstGeom prst="rect">
              <a:avLst/>
            </a:prstGeom>
          </p:spPr>
        </p:pic>
        <p:sp>
          <p:nvSpPr>
            <p:cNvPr id="64" name="椭圆 63"/>
            <p:cNvSpPr/>
            <p:nvPr/>
          </p:nvSpPr>
          <p:spPr>
            <a:xfrm>
              <a:off x="5730970"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5" name="椭圆 64"/>
            <p:cNvSpPr/>
            <p:nvPr/>
          </p:nvSpPr>
          <p:spPr>
            <a:xfrm>
              <a:off x="5698559" y="540737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6" name="椭圆 65"/>
            <p:cNvSpPr/>
            <p:nvPr/>
          </p:nvSpPr>
          <p:spPr>
            <a:xfrm>
              <a:off x="3237782" y="5401295"/>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7" name="椭圆 66"/>
            <p:cNvSpPr/>
            <p:nvPr/>
          </p:nvSpPr>
          <p:spPr>
            <a:xfrm>
              <a:off x="3258691" y="450742"/>
              <a:ext cx="64822" cy="69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
        <p:nvSpPr>
          <p:cNvPr id="69" name="文本框 68"/>
          <p:cNvSpPr txBox="1"/>
          <p:nvPr/>
        </p:nvSpPr>
        <p:spPr>
          <a:xfrm>
            <a:off x="777240" y="1008996"/>
            <a:ext cx="6096000"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lang="zh-CN" altLang="en-US" sz="2000" b="1" spc="267" dirty="0">
                <a:solidFill>
                  <a:prstClr val="black"/>
                </a:solidFill>
                <a:cs typeface="+mn-ea"/>
              </a:rPr>
              <a:t>Edge Point Detection</a:t>
            </a:r>
            <a:endParaRPr lang="zh-CN" altLang="en-US" sz="2000" b="1" spc="267" dirty="0">
              <a:solidFill>
                <a:prstClr val="black"/>
              </a:solidFill>
              <a:cs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777240" y="1228725"/>
            <a:ext cx="9601200" cy="711335"/>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lang="zh-CN" altLang="en-US" sz="3900" noProof="0" dirty="0">
                <a:ln>
                  <a:noFill/>
                </a:ln>
                <a:solidFill>
                  <a:srgbClr val="191B0E"/>
                </a:solidFill>
                <a:effectLst/>
                <a:uLnTx/>
                <a:uFillTx/>
                <a:ea typeface="华文楷体" panose="02010600040101010101" pitchFamily="2" charset="-122"/>
                <a:cs typeface="+mj-lt"/>
                <a:sym typeface="+mn-ea"/>
              </a:rPr>
              <a:t>Summary of Solution </a:t>
            </a:r>
            <a:r>
              <a:rPr lang="en-US" altLang="zh-CN" sz="3900" noProof="0" dirty="0">
                <a:ln>
                  <a:noFill/>
                </a:ln>
                <a:solidFill>
                  <a:srgbClr val="191B0E"/>
                </a:solidFill>
                <a:effectLst/>
                <a:uLnTx/>
                <a:uFillTx/>
                <a:ea typeface="华文楷体" panose="02010600040101010101" pitchFamily="2" charset="-122"/>
                <a:cs typeface="+mj-lt"/>
                <a:sym typeface="+mn-ea"/>
              </a:rPr>
              <a:t>2</a:t>
            </a:r>
            <a:endParaRPr kumimoji="0" lang="en-US" altLang="zh-CN" sz="3900" b="0" i="0" u="none" strike="noStrike" kern="1200" cap="none" spc="0" normalizeH="0" baseline="0" noProof="0" dirty="0">
              <a:ln>
                <a:noFill/>
              </a:ln>
              <a:solidFill>
                <a:srgbClr val="191B0E"/>
              </a:solidFill>
              <a:effectLst/>
              <a:uLnTx/>
              <a:uFillTx/>
              <a:latin typeface="Franklin Gothic Book"/>
              <a:ea typeface="华文楷体" panose="02010600040101010101" pitchFamily="2" charset="-122"/>
              <a:cs typeface="+mj-lt"/>
              <a:sym typeface="+mn-ea"/>
            </a:endParaRPr>
          </a:p>
        </p:txBody>
      </p:sp>
      <p:sp>
        <p:nvSpPr>
          <p:cNvPr id="6" name="内容占位符 2"/>
          <p:cNvSpPr txBox="1"/>
          <p:nvPr/>
        </p:nvSpPr>
        <p:spPr>
          <a:xfrm>
            <a:off x="777240" y="2828925"/>
            <a:ext cx="9601200" cy="1714500"/>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YOLOv8 model can be used to detect steel plates, with perfect bounding box fit for all 40 images</a:t>
            </a:r>
            <a:endParaRPr kumimoji="0"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The output images are at 640x640 pixels and can have bounding box coordinates converted back to the original size</a:t>
            </a:r>
            <a:endParaRPr kumimoji="0"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Advantages:</a:t>
            </a:r>
            <a:r>
              <a:rPr kumimoji="0" lang="en-US" altLang="zh-CN"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Capable of directly identifying steel plates</a:t>
            </a:r>
            <a:r>
              <a:rPr kumimoji="0" lang="en-US" altLang="zh-CN"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Accurate bounding boxes</a:t>
            </a:r>
            <a:endPar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Disadvantages:Manual labeling required</a:t>
            </a:r>
            <a:r>
              <a:rPr kumimoji="0" lang="en-US" altLang="zh-CN"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Requires training.</a:t>
            </a:r>
            <a:endParaRPr kumimoji="0" lang="zh-CN" altLang="en-US" sz="19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0" y="0"/>
            <a:ext cx="4198258" cy="6858000"/>
          </a:xfrm>
          <a:prstGeom prst="rect">
            <a:avLst/>
          </a:prstGeom>
        </p:spPr>
      </p:pic>
      <p:sp>
        <p:nvSpPr>
          <p:cNvPr id="8" name="ïśľiḋe"/>
          <p:cNvSpPr/>
          <p:nvPr/>
        </p:nvSpPr>
        <p:spPr>
          <a:xfrm>
            <a:off x="516811" y="1881833"/>
            <a:ext cx="2721526" cy="664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38709" tIns="19355" rIns="38709" bIns="19355" rtlCol="0" anchor="b" anchorCtr="0">
            <a:spAutoFit/>
          </a:bodyPr>
          <a:lstStyle/>
          <a:p>
            <a:pPr algn="ctr"/>
            <a:r>
              <a:rPr kumimoji="1" lang="en-US" altLang="zh-CN" sz="4065" b="1" dirty="0">
                <a:solidFill>
                  <a:schemeClr val="bg1">
                    <a:alpha val="90000"/>
                  </a:schemeClr>
                </a:solidFill>
                <a:cs typeface="+mn-ea"/>
                <a:sym typeface="+mn-lt"/>
              </a:rPr>
              <a:t>CONTENTS</a:t>
            </a:r>
            <a:endParaRPr kumimoji="1" lang="en-US" altLang="zh-CN" sz="4065" b="1" dirty="0">
              <a:solidFill>
                <a:schemeClr val="bg1">
                  <a:alpha val="90000"/>
                </a:schemeClr>
              </a:solidFill>
              <a:cs typeface="+mn-ea"/>
              <a:sym typeface="+mn-lt"/>
            </a:endParaRPr>
          </a:p>
        </p:txBody>
      </p:sp>
      <p:pic>
        <p:nvPicPr>
          <p:cNvPr id="11" name="图片 10"/>
          <p:cNvPicPr>
            <a:picLocks noChangeAspect="1"/>
          </p:cNvPicPr>
          <p:nvPr/>
        </p:nvPicPr>
        <p:blipFill>
          <a:blip r:embed="rId2"/>
          <a:stretch>
            <a:fillRect/>
          </a:stretch>
        </p:blipFill>
        <p:spPr>
          <a:xfrm>
            <a:off x="2774207" y="6108127"/>
            <a:ext cx="1536325" cy="749873"/>
          </a:xfrm>
          <a:prstGeom prst="rect">
            <a:avLst/>
          </a:prstGeom>
        </p:spPr>
      </p:pic>
      <p:grpSp>
        <p:nvGrpSpPr>
          <p:cNvPr id="36" name="组合 35"/>
          <p:cNvGrpSpPr/>
          <p:nvPr/>
        </p:nvGrpSpPr>
        <p:grpSpPr>
          <a:xfrm>
            <a:off x="5369602" y="1474985"/>
            <a:ext cx="5458460" cy="584775"/>
            <a:chOff x="5369602" y="697110"/>
            <a:chExt cx="5458460" cy="584775"/>
          </a:xfrm>
        </p:grpSpPr>
        <p:sp>
          <p:nvSpPr>
            <p:cNvPr id="21" name="TextBox 3"/>
            <p:cNvSpPr txBox="1">
              <a:spLocks noChangeArrowheads="1"/>
            </p:cNvSpPr>
            <p:nvPr/>
          </p:nvSpPr>
          <p:spPr bwMode="auto">
            <a:xfrm>
              <a:off x="6366552" y="728225"/>
              <a:ext cx="4461510" cy="521970"/>
            </a:xfrm>
            <a:prstGeom prst="rect">
              <a:avLst/>
            </a:prstGeom>
            <a:noFill/>
            <a:ln w="9525">
              <a:noFill/>
              <a:miter lim="800000"/>
            </a:ln>
          </p:spPr>
          <p:txBody>
            <a:bodyPr wrap="square">
              <a:spAutoFit/>
            </a:bodyPr>
            <a:lstStyle/>
            <a:p>
              <a:pPr defTabSz="193675">
                <a:spcBef>
                  <a:spcPct val="0"/>
                </a:spcBef>
                <a:defRPr/>
              </a:pPr>
              <a:r>
                <a:rPr lang="zh-CN" altLang="en-US" sz="2795" b="1" dirty="0">
                  <a:solidFill>
                    <a:srgbClr val="FF0000"/>
                  </a:solidFill>
                  <a:cs typeface="+mn-ea"/>
                  <a:sym typeface="+mn-lt"/>
                </a:rPr>
                <a:t>Background Introduction</a:t>
              </a:r>
              <a:endParaRPr lang="zh-CN" altLang="en-US" sz="2795" b="1" dirty="0">
                <a:solidFill>
                  <a:srgbClr val="FF0000"/>
                </a:solidFill>
                <a:cs typeface="+mn-ea"/>
                <a:sym typeface="+mn-lt"/>
              </a:endParaRPr>
            </a:p>
          </p:txBody>
        </p:sp>
        <p:sp>
          <p:nvSpPr>
            <p:cNvPr id="23" name="文本框 23"/>
            <p:cNvSpPr txBox="1">
              <a:spLocks noChangeArrowheads="1"/>
            </p:cNvSpPr>
            <p:nvPr/>
          </p:nvSpPr>
          <p:spPr bwMode="auto">
            <a:xfrm>
              <a:off x="5369602" y="697110"/>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01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8" name="组合 37"/>
          <p:cNvGrpSpPr/>
          <p:nvPr/>
        </p:nvGrpSpPr>
        <p:grpSpPr>
          <a:xfrm>
            <a:off x="5369602" y="2187511"/>
            <a:ext cx="5031854" cy="584775"/>
            <a:chOff x="5369602" y="1508147"/>
            <a:chExt cx="5031854" cy="584775"/>
          </a:xfrm>
        </p:grpSpPr>
        <p:sp>
          <p:nvSpPr>
            <p:cNvPr id="22" name="TextBox 3"/>
            <p:cNvSpPr txBox="1">
              <a:spLocks noChangeArrowheads="1"/>
            </p:cNvSpPr>
            <p:nvPr/>
          </p:nvSpPr>
          <p:spPr bwMode="auto">
            <a:xfrm>
              <a:off x="6366774" y="1578486"/>
              <a:ext cx="4034682"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Technical Solution</a:t>
              </a:r>
              <a:endParaRPr lang="zh-CN" altLang="en-US" sz="2285" dirty="0">
                <a:latin typeface="+mn-lt"/>
                <a:ea typeface="+mn-ea"/>
                <a:sym typeface="+mn-lt"/>
              </a:endParaRPr>
            </a:p>
          </p:txBody>
        </p:sp>
        <p:sp>
          <p:nvSpPr>
            <p:cNvPr id="24" name="文本框 25"/>
            <p:cNvSpPr txBox="1">
              <a:spLocks noChangeArrowheads="1"/>
            </p:cNvSpPr>
            <p:nvPr/>
          </p:nvSpPr>
          <p:spPr bwMode="auto">
            <a:xfrm>
              <a:off x="5369602" y="1508147"/>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02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9" name="组合 38"/>
          <p:cNvGrpSpPr/>
          <p:nvPr/>
        </p:nvGrpSpPr>
        <p:grpSpPr>
          <a:xfrm>
            <a:off x="5369602" y="3688763"/>
            <a:ext cx="5031740" cy="584775"/>
            <a:chOff x="5369602" y="3128972"/>
            <a:chExt cx="5031740" cy="584775"/>
          </a:xfrm>
        </p:grpSpPr>
        <p:sp>
          <p:nvSpPr>
            <p:cNvPr id="25" name="TextBox 3"/>
            <p:cNvSpPr txBox="1">
              <a:spLocks noChangeArrowheads="1"/>
            </p:cNvSpPr>
            <p:nvPr/>
          </p:nvSpPr>
          <p:spPr bwMode="auto">
            <a:xfrm>
              <a:off x="6366552" y="3199457"/>
              <a:ext cx="4034790"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Future Outlook</a:t>
              </a:r>
              <a:endParaRPr lang="zh-CN" altLang="en-US" sz="2285" dirty="0">
                <a:latin typeface="+mn-lt"/>
                <a:ea typeface="+mn-ea"/>
                <a:sym typeface="+mn-lt"/>
              </a:endParaRPr>
            </a:p>
          </p:txBody>
        </p:sp>
        <p:sp>
          <p:nvSpPr>
            <p:cNvPr id="26" name="文本框 25"/>
            <p:cNvSpPr txBox="1">
              <a:spLocks noChangeArrowheads="1"/>
            </p:cNvSpPr>
            <p:nvPr/>
          </p:nvSpPr>
          <p:spPr bwMode="auto">
            <a:xfrm>
              <a:off x="5369602" y="3128972"/>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04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1456" y="6351455"/>
            <a:ext cx="1336413" cy="263215"/>
          </a:xfrm>
          <a:prstGeom prst="rect">
            <a:avLst/>
          </a:prstGeom>
        </p:spPr>
      </p:pic>
      <p:grpSp>
        <p:nvGrpSpPr>
          <p:cNvPr id="37" name="组合 36"/>
          <p:cNvGrpSpPr/>
          <p:nvPr/>
        </p:nvGrpSpPr>
        <p:grpSpPr>
          <a:xfrm>
            <a:off x="5369602" y="2938137"/>
            <a:ext cx="4686311" cy="583565"/>
            <a:chOff x="5369602" y="2318559"/>
            <a:chExt cx="4686311" cy="583565"/>
          </a:xfrm>
        </p:grpSpPr>
        <p:sp>
          <p:nvSpPr>
            <p:cNvPr id="28" name="TextBox 3"/>
            <p:cNvSpPr txBox="1">
              <a:spLocks noChangeArrowheads="1"/>
            </p:cNvSpPr>
            <p:nvPr/>
          </p:nvSpPr>
          <p:spPr bwMode="auto">
            <a:xfrm>
              <a:off x="6366774" y="2388898"/>
              <a:ext cx="3689139"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Technical Summary</a:t>
              </a:r>
              <a:endParaRPr lang="zh-CN" altLang="en-US" sz="2285" dirty="0">
                <a:latin typeface="+mn-lt"/>
                <a:ea typeface="+mn-ea"/>
                <a:sym typeface="+mn-lt"/>
              </a:endParaRPr>
            </a:p>
          </p:txBody>
        </p:sp>
        <p:sp>
          <p:nvSpPr>
            <p:cNvPr id="29" name="文本框 25"/>
            <p:cNvSpPr txBox="1">
              <a:spLocks noChangeArrowheads="1"/>
            </p:cNvSpPr>
            <p:nvPr/>
          </p:nvSpPr>
          <p:spPr bwMode="auto">
            <a:xfrm>
              <a:off x="5369602" y="2318559"/>
              <a:ext cx="1151467" cy="58356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03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6" name="标题 1"/>
          <p:cNvSpPr txBox="1"/>
          <p:nvPr/>
        </p:nvSpPr>
        <p:spPr>
          <a:xfrm>
            <a:off x="862965" y="1208405"/>
            <a:ext cx="9601200" cy="1485900"/>
          </a:xfrm>
          <a:prstGeom prst="rect">
            <a:avLst/>
          </a:prstGeom>
        </p:spPr>
        <p:txBody>
          <a:bodyPr vert="horz" lIns="91440" tIns="45720" rIns="91440" bIns="45720" rtlCol="0" anchor="t">
            <a:normAutofit fontScale="9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R="0" lvl="0" indent="0" algn="l" defTabSz="914400" rtl="0" eaLnBrk="1" fontAlgn="auto" latinLnBrk="0" hangingPunct="1">
              <a:lnSpc>
                <a:spcPct val="94000"/>
              </a:lnSpc>
              <a:spcBef>
                <a:spcPts val="1000"/>
              </a:spcBef>
              <a:spcAft>
                <a:spcPts val="200"/>
              </a:spcAft>
              <a:buClrTx/>
              <a:buSzTx/>
              <a:buFont typeface="Franklin Gothic Book" panose="020B0503020102020204" pitchFamily="34" charset="0"/>
              <a:defRPr/>
            </a:pPr>
            <a:r>
              <a:rPr sz="3900" noProof="0" dirty="0">
                <a:ln>
                  <a:noFill/>
                </a:ln>
                <a:solidFill>
                  <a:srgbClr val="191B0E"/>
                </a:solidFill>
                <a:effectLst/>
                <a:uLnTx/>
                <a:uFillTx/>
                <a:ea typeface="华文楷体" panose="02010600040101010101" pitchFamily="2" charset="-122"/>
                <a:cs typeface="+mj-lt"/>
                <a:sym typeface="+mn-ea"/>
              </a:rPr>
              <a:t>Solution </a:t>
            </a:r>
            <a:r>
              <a:rPr lang="en-US" sz="3900" noProof="0" dirty="0">
                <a:ln>
                  <a:noFill/>
                </a:ln>
                <a:solidFill>
                  <a:srgbClr val="191B0E"/>
                </a:solidFill>
                <a:effectLst/>
                <a:uLnTx/>
                <a:uFillTx/>
                <a:ea typeface="华文楷体" panose="02010600040101010101" pitchFamily="2" charset="-122"/>
                <a:cs typeface="+mj-lt"/>
                <a:sym typeface="+mn-ea"/>
              </a:rPr>
              <a:t>3</a:t>
            </a:r>
            <a:br>
              <a:rPr kumimoji="0" lang="en-US" altLang="zh-CN" sz="3900" b="0" i="0" u="none" strike="noStrike" kern="1200" cap="none" spc="0" normalizeH="0" baseline="0" noProof="0" dirty="0">
                <a:ln>
                  <a:noFill/>
                </a:ln>
                <a:solidFill>
                  <a:srgbClr val="191B0E"/>
                </a:solidFill>
                <a:effectLst/>
                <a:uLnTx/>
                <a:uFillTx/>
                <a:latin typeface="华文楷体" panose="02010600040101010101" pitchFamily="2" charset="-122"/>
                <a:ea typeface="华文楷体" panose="02010600040101010101" pitchFamily="2" charset="-122"/>
              </a:rPr>
            </a:br>
            <a:r>
              <a:rPr sz="3900" noProof="0" dirty="0">
                <a:ln>
                  <a:noFill/>
                </a:ln>
                <a:solidFill>
                  <a:srgbClr val="191B0E"/>
                </a:solidFill>
                <a:effectLst/>
                <a:uLnTx/>
                <a:uFillTx/>
                <a:ea typeface="华文楷体" panose="02010600040101010101" pitchFamily="2" charset="-122"/>
                <a:cs typeface="+mj-lt"/>
                <a:sym typeface="+mn-ea"/>
              </a:rPr>
              <a:t>Large Model Detection: Using Segment Anything</a:t>
            </a:r>
            <a:endParaRPr kumimoji="0" lang="zh-CN" altLang="en-US" sz="3900" b="0" i="0" u="none" strike="noStrike" kern="1200" cap="none" spc="0" normalizeH="0" baseline="0" noProof="0" dirty="0">
              <a:ln>
                <a:noFill/>
              </a:ln>
              <a:solidFill>
                <a:srgbClr val="191B0E"/>
              </a:solidFill>
              <a:effectLst/>
              <a:uLnTx/>
              <a:uFillTx/>
              <a:latin typeface="华文楷体" panose="02010600040101010101" pitchFamily="2" charset="-122"/>
              <a:ea typeface="华文楷体" panose="02010600040101010101" pitchFamily="2" charset="-122"/>
            </a:endParaRPr>
          </a:p>
        </p:txBody>
      </p:sp>
      <p:sp>
        <p:nvSpPr>
          <p:cNvPr id="7" name="内容占位符 2"/>
          <p:cNvSpPr txBox="1"/>
          <p:nvPr/>
        </p:nvSpPr>
        <p:spPr>
          <a:xfrm>
            <a:off x="862965" y="2808605"/>
            <a:ext cx="9601200" cy="3581400"/>
          </a:xfrm>
          <a:prstGeom prst="rect">
            <a:avLst/>
          </a:prstGeom>
        </p:spPr>
        <p:txBody>
          <a:bodyPr vert="horz" lIns="91440" tIns="45720" rIns="91440" bIns="45720" rtlCol="0">
            <a:norm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sz="260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rPr>
              <a:t>No model training is required</a:t>
            </a:r>
            <a:endParaRPr kumimoji="0" lang="zh-CN" altLang="en-US" sz="260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endParaRPr>
          </a:p>
        </p:txBody>
      </p:sp>
      <p:pic>
        <p:nvPicPr>
          <p:cNvPr id="8" name="图片 7"/>
          <p:cNvPicPr>
            <a:picLocks noChangeAspect="1"/>
          </p:cNvPicPr>
          <p:nvPr/>
        </p:nvPicPr>
        <p:blipFill>
          <a:blip r:embed="rId1"/>
          <a:stretch>
            <a:fillRect/>
          </a:stretch>
        </p:blipFill>
        <p:spPr>
          <a:xfrm>
            <a:off x="777240" y="3693613"/>
            <a:ext cx="9686925" cy="20574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3" name="内容占位符 2"/>
          <p:cNvSpPr txBox="1"/>
          <p:nvPr/>
        </p:nvSpPr>
        <p:spPr>
          <a:xfrm>
            <a:off x="777240" y="1485265"/>
            <a:ext cx="9448800" cy="2143760"/>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rPr>
              <a:t>Using vit_h Version Segment Anything Model</a:t>
            </a:r>
            <a:endParaRPr kumimoji="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Checkpoint selection: sam_vit_h_4b8939.pth</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Segmentation Process: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After segmentation, analyze the masks and select the masks corresponding to the steel plates.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Choose masks with a length greater than 1400 and less than 2600.</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Also, the top y-value should be less than 40 or the bottom y-value should be greater than 2040.</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Overlay the selected masks onto the original image.</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Then e</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xtract coordinates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13" name="标题 1"/>
          <p:cNvSpPr txBox="1">
            <a:spLocks noChangeArrowheads="1"/>
          </p:cNvSpPr>
          <p:nvPr/>
        </p:nvSpPr>
        <p:spPr bwMode="auto">
          <a:xfrm>
            <a:off x="718128" y="1280144"/>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latin typeface="+mj-lt"/>
                <a:cs typeface="+mj-lt"/>
                <a:sym typeface="+mn-lt"/>
              </a:rPr>
              <a:t>Flowchart of the Approach</a:t>
            </a:r>
            <a:endParaRPr lang="zh-CN" altLang="en-US" spc="267" dirty="0">
              <a:latin typeface="+mj-lt"/>
              <a:cs typeface="+mj-lt"/>
              <a:sym typeface="+mn-lt"/>
            </a:endParaRPr>
          </a:p>
        </p:txBody>
      </p:sp>
      <p:pic>
        <p:nvPicPr>
          <p:cNvPr id="15" name="图片 14"/>
          <p:cNvPicPr>
            <a:picLocks noChangeAspect="1"/>
          </p:cNvPicPr>
          <p:nvPr/>
        </p:nvPicPr>
        <p:blipFill>
          <a:blip r:embed="rId1"/>
          <a:stretch>
            <a:fillRect/>
          </a:stretch>
        </p:blipFill>
        <p:spPr>
          <a:xfrm>
            <a:off x="8181881" y="2092293"/>
            <a:ext cx="4007835" cy="2673411"/>
          </a:xfrm>
          <a:prstGeom prst="rect">
            <a:avLst/>
          </a:prstGeom>
        </p:spPr>
      </p:pic>
      <p:pic>
        <p:nvPicPr>
          <p:cNvPr id="17" name="图片 16"/>
          <p:cNvPicPr>
            <a:picLocks noChangeAspect="1"/>
          </p:cNvPicPr>
          <p:nvPr/>
        </p:nvPicPr>
        <p:blipFill>
          <a:blip r:embed="rId2"/>
          <a:stretch>
            <a:fillRect/>
          </a:stretch>
        </p:blipFill>
        <p:spPr>
          <a:xfrm>
            <a:off x="2596192" y="5135956"/>
            <a:ext cx="6237257" cy="812733"/>
          </a:xfrm>
          <a:prstGeom prst="rect">
            <a:avLst/>
          </a:prstGeom>
        </p:spPr>
      </p:pic>
      <p:sp>
        <p:nvSpPr>
          <p:cNvPr id="19" name="文本框 18"/>
          <p:cNvSpPr txBox="1"/>
          <p:nvPr/>
        </p:nvSpPr>
        <p:spPr>
          <a:xfrm>
            <a:off x="962118" y="5135959"/>
            <a:ext cx="6096000" cy="491490"/>
          </a:xfrm>
          <a:prstGeom prst="rect">
            <a:avLst/>
          </a:prstGeom>
          <a:noFill/>
        </p:spPr>
        <p:txBody>
          <a:bodyPr wrap="square">
            <a:spAutoFit/>
          </a:bodyPr>
          <a:lstStyle/>
          <a:p>
            <a:r>
              <a:rPr lang="zh-CN" altLang="en-US" sz="2600" noProof="0">
                <a:ln>
                  <a:noFill/>
                </a:ln>
                <a:solidFill>
                  <a:sysClr val="windowText" lastClr="000000"/>
                </a:solidFill>
                <a:effectLst/>
                <a:uLnTx/>
                <a:uFillTx/>
                <a:latin typeface="+mj-lt"/>
                <a:ea typeface="华文楷体" panose="02010600040101010101" pitchFamily="2" charset="-122"/>
                <a:cs typeface="+mj-lt"/>
                <a:sym typeface="+mn-ea"/>
              </a:rPr>
              <a:t>Coordinates</a:t>
            </a:r>
            <a:r>
              <a:rPr lang="zh-CN" altLang="en-US" sz="2600" dirty="0">
                <a:solidFill>
                  <a:prstClr val="black"/>
                </a:solidFill>
                <a:latin typeface="Franklin Gothic Book"/>
                <a:ea typeface="华文楷体" panose="02010600040101010101" pitchFamily="2" charset="-122"/>
              </a:rPr>
              <a:t>：</a:t>
            </a:r>
            <a:endParaRPr lang="en-US" altLang="zh-CN" sz="2600" dirty="0">
              <a:solidFill>
                <a:prstClr val="black"/>
              </a:solidFill>
              <a:latin typeface="Franklin Gothic Book"/>
              <a:ea typeface="华文楷体" panose="02010600040101010101" pitchFamily="2" charset="-122"/>
            </a:endParaRPr>
          </a:p>
        </p:txBody>
      </p:sp>
      <p:pic>
        <p:nvPicPr>
          <p:cNvPr id="21" name="图片 20" descr="图片包含 室内, 建筑, 照片, 厨房&#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92293"/>
            <a:ext cx="4010116" cy="2673411"/>
          </a:xfrm>
          <a:prstGeom prst="rect">
            <a:avLst/>
          </a:prstGeom>
        </p:spPr>
      </p:pic>
      <p:pic>
        <p:nvPicPr>
          <p:cNvPr id="23" name="图片 22"/>
          <p:cNvPicPr>
            <a:picLocks noChangeAspect="1"/>
          </p:cNvPicPr>
          <p:nvPr/>
        </p:nvPicPr>
        <p:blipFill>
          <a:blip r:embed="rId4"/>
          <a:stretch>
            <a:fillRect/>
          </a:stretch>
        </p:blipFill>
        <p:spPr>
          <a:xfrm>
            <a:off x="4084082" y="2052240"/>
            <a:ext cx="4024983" cy="2673411"/>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721360" y="776891"/>
            <a:ext cx="10556966" cy="49769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191B0E"/>
                </a:solidFill>
                <a:latin typeface="+mj-lt"/>
                <a:ea typeface="华文楷体" panose="02010600040101010101" pitchFamily="2" charset="-122"/>
                <a:cs typeface="+mj-lt"/>
                <a:sym typeface="+mn-ea"/>
              </a:rPr>
              <a:t>Original </a:t>
            </a:r>
            <a:r>
              <a:rPr lang="zh-CN" altLang="en-US" dirty="0">
                <a:solidFill>
                  <a:srgbClr val="191B0E"/>
                </a:solidFill>
                <a:latin typeface="Times New Roman (标题)" charset="0"/>
                <a:ea typeface="华文楷体" panose="02010600040101010101" pitchFamily="2" charset="-122"/>
                <a:cs typeface="Times New Roman (标题)" charset="0"/>
                <a:sym typeface="+mn-ea"/>
              </a:rPr>
              <a:t>Image</a:t>
            </a:r>
            <a:r>
              <a:rPr lang="zh-CN" altLang="en-US" dirty="0">
                <a:solidFill>
                  <a:prstClr val="black"/>
                </a:solidFill>
                <a:latin typeface="Franklin Gothic Book"/>
                <a:ea typeface="华文楷体" panose="02010600040101010101" pitchFamily="2" charset="-122"/>
                <a:sym typeface="+mn-ea"/>
              </a:rPr>
              <a:t>：              </a:t>
            </a:r>
            <a:r>
              <a:rPr lang="en-US" altLang="zh-CN" dirty="0">
                <a:solidFill>
                  <a:prstClr val="black"/>
                </a:solidFill>
                <a:latin typeface="Franklin Gothic Book"/>
                <a:ea typeface="华文楷体" panose="02010600040101010101" pitchFamily="2" charset="-122"/>
                <a:sym typeface="+mn-ea"/>
              </a:rPr>
              <a:t>	 </a:t>
            </a:r>
            <a:r>
              <a:rPr lang="zh-CN" altLang="en-US" dirty="0">
                <a:solidFill>
                  <a:prstClr val="black"/>
                </a:solidFill>
                <a:latin typeface="+mj-lt"/>
                <a:ea typeface="华文楷体" panose="02010600040101010101" pitchFamily="2" charset="-122"/>
                <a:cs typeface="+mj-lt"/>
                <a:sym typeface="+mn-ea"/>
              </a:rPr>
              <a:t>After Processing：</a:t>
            </a:r>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r>
              <a:rPr lang="zh-CN" altLang="en-US" noProof="0">
                <a:ln>
                  <a:noFill/>
                </a:ln>
                <a:solidFill>
                  <a:sysClr val="windowText" lastClr="000000"/>
                </a:solidFill>
                <a:effectLst/>
                <a:uLnTx/>
                <a:uFillTx/>
                <a:latin typeface="+mj-lt"/>
                <a:ea typeface="华文楷体" panose="02010600040101010101" pitchFamily="2" charset="-122"/>
                <a:cs typeface="+mj-lt"/>
                <a:sym typeface="+mn-ea"/>
              </a:rPr>
              <a:t>Coordinates</a:t>
            </a:r>
            <a:r>
              <a:rPr lang="zh-CN" altLang="en-US" dirty="0">
                <a:solidFill>
                  <a:prstClr val="black"/>
                </a:solidFill>
                <a:latin typeface="Franklin Gothic Book"/>
                <a:ea typeface="华文楷体" panose="02010600040101010101" pitchFamily="2" charset="-122"/>
              </a:rPr>
              <a:t>：</a:t>
            </a:r>
            <a:endParaRPr lang="en-US" altLang="zh-CN" dirty="0">
              <a:solidFill>
                <a:prstClr val="black"/>
              </a:solidFill>
              <a:latin typeface="Franklin Gothic Book"/>
              <a:ea typeface="华文楷体" panose="02010600040101010101" pitchFamily="2" charset="-122"/>
            </a:endParaRPr>
          </a:p>
        </p:txBody>
      </p:sp>
      <p:pic>
        <p:nvPicPr>
          <p:cNvPr id="2" name="图片 1" descr="墙上有涂鸦&#10;&#10;中度可信度"/>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3138" y="1267986"/>
            <a:ext cx="5232600" cy="3488400"/>
          </a:xfrm>
          <a:prstGeom prst="rect">
            <a:avLst/>
          </a:prstGeom>
        </p:spPr>
      </p:pic>
      <p:pic>
        <p:nvPicPr>
          <p:cNvPr id="5" name="图片 4"/>
          <p:cNvPicPr>
            <a:picLocks noChangeAspect="1"/>
          </p:cNvPicPr>
          <p:nvPr/>
        </p:nvPicPr>
        <p:blipFill>
          <a:blip r:embed="rId2"/>
          <a:stretch>
            <a:fillRect/>
          </a:stretch>
        </p:blipFill>
        <p:spPr>
          <a:xfrm>
            <a:off x="2974338" y="5000672"/>
            <a:ext cx="6600825" cy="962025"/>
          </a:xfrm>
          <a:prstGeom prst="rect">
            <a:avLst/>
          </a:prstGeom>
        </p:spPr>
      </p:pic>
      <p:pic>
        <p:nvPicPr>
          <p:cNvPr id="10" name="图片 9"/>
          <p:cNvPicPr>
            <a:picLocks noChangeAspect="1"/>
          </p:cNvPicPr>
          <p:nvPr/>
        </p:nvPicPr>
        <p:blipFill>
          <a:blip r:embed="rId3"/>
          <a:stretch>
            <a:fillRect/>
          </a:stretch>
        </p:blipFill>
        <p:spPr>
          <a:xfrm>
            <a:off x="6379539" y="1267986"/>
            <a:ext cx="5253471" cy="3488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721360" y="776891"/>
            <a:ext cx="10556966" cy="49769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191B0E"/>
                </a:solidFill>
                <a:latin typeface="+mj-lt"/>
                <a:ea typeface="华文楷体" panose="02010600040101010101" pitchFamily="2" charset="-122"/>
                <a:cs typeface="+mj-lt"/>
                <a:sym typeface="+mn-ea"/>
              </a:rPr>
              <a:t>Original </a:t>
            </a:r>
            <a:r>
              <a:rPr lang="zh-CN" altLang="en-US" dirty="0">
                <a:solidFill>
                  <a:srgbClr val="191B0E"/>
                </a:solidFill>
                <a:latin typeface="Times New Roman (标题)" charset="0"/>
                <a:ea typeface="华文楷体" panose="02010600040101010101" pitchFamily="2" charset="-122"/>
                <a:cs typeface="Times New Roman (标题)" charset="0"/>
                <a:sym typeface="+mn-ea"/>
              </a:rPr>
              <a:t>Image</a:t>
            </a:r>
            <a:r>
              <a:rPr lang="zh-CN" altLang="en-US" dirty="0">
                <a:solidFill>
                  <a:prstClr val="black"/>
                </a:solidFill>
                <a:latin typeface="Franklin Gothic Book"/>
                <a:ea typeface="华文楷体" panose="02010600040101010101" pitchFamily="2" charset="-122"/>
                <a:sym typeface="+mn-ea"/>
              </a:rPr>
              <a:t>：              </a:t>
            </a:r>
            <a:r>
              <a:rPr lang="en-US" altLang="zh-CN" dirty="0">
                <a:solidFill>
                  <a:prstClr val="black"/>
                </a:solidFill>
                <a:latin typeface="Franklin Gothic Book"/>
                <a:ea typeface="华文楷体" panose="02010600040101010101" pitchFamily="2" charset="-122"/>
                <a:sym typeface="+mn-ea"/>
              </a:rPr>
              <a:t>	 </a:t>
            </a:r>
            <a:r>
              <a:rPr lang="zh-CN" altLang="en-US" dirty="0">
                <a:solidFill>
                  <a:prstClr val="black"/>
                </a:solidFill>
                <a:latin typeface="+mj-lt"/>
                <a:ea typeface="华文楷体" panose="02010600040101010101" pitchFamily="2" charset="-122"/>
                <a:cs typeface="+mj-lt"/>
                <a:sym typeface="+mn-ea"/>
              </a:rPr>
              <a:t>After Processing：</a:t>
            </a:r>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r>
              <a:rPr lang="zh-CN" altLang="en-US" noProof="0">
                <a:ln>
                  <a:noFill/>
                </a:ln>
                <a:solidFill>
                  <a:sysClr val="windowText" lastClr="000000"/>
                </a:solidFill>
                <a:effectLst/>
                <a:uLnTx/>
                <a:uFillTx/>
                <a:latin typeface="+mj-lt"/>
                <a:ea typeface="华文楷体" panose="02010600040101010101" pitchFamily="2" charset="-122"/>
                <a:cs typeface="+mj-lt"/>
                <a:sym typeface="+mn-ea"/>
              </a:rPr>
              <a:t>Coordinates</a:t>
            </a:r>
            <a:r>
              <a:rPr lang="zh-CN" altLang="en-US" dirty="0">
                <a:solidFill>
                  <a:prstClr val="black"/>
                </a:solidFill>
                <a:latin typeface="Franklin Gothic Book"/>
                <a:ea typeface="华文楷体" panose="02010600040101010101" pitchFamily="2" charset="-122"/>
              </a:rPr>
              <a:t>：</a:t>
            </a:r>
            <a:endParaRPr lang="en-US" altLang="zh-CN" dirty="0">
              <a:solidFill>
                <a:prstClr val="black"/>
              </a:solidFill>
              <a:latin typeface="Franklin Gothic Book"/>
              <a:ea typeface="华文楷体" panose="02010600040101010101" pitchFamily="2" charset="-122"/>
            </a:endParaRPr>
          </a:p>
        </p:txBody>
      </p:sp>
      <p:pic>
        <p:nvPicPr>
          <p:cNvPr id="4" name="图片 3" descr="商店的门&#10;&#10;中度可信度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9060" y="1267987"/>
            <a:ext cx="5232600" cy="3488400"/>
          </a:xfrm>
          <a:prstGeom prst="rect">
            <a:avLst/>
          </a:prstGeom>
        </p:spPr>
      </p:pic>
      <p:pic>
        <p:nvPicPr>
          <p:cNvPr id="7" name="图片 6"/>
          <p:cNvPicPr>
            <a:picLocks noChangeAspect="1"/>
          </p:cNvPicPr>
          <p:nvPr/>
        </p:nvPicPr>
        <p:blipFill>
          <a:blip r:embed="rId2"/>
          <a:stretch>
            <a:fillRect/>
          </a:stretch>
        </p:blipFill>
        <p:spPr>
          <a:xfrm>
            <a:off x="3003755" y="5046588"/>
            <a:ext cx="6467475" cy="847725"/>
          </a:xfrm>
          <a:prstGeom prst="rect">
            <a:avLst/>
          </a:prstGeom>
        </p:spPr>
      </p:pic>
      <p:pic>
        <p:nvPicPr>
          <p:cNvPr id="10" name="图片 9"/>
          <p:cNvPicPr>
            <a:picLocks noChangeAspect="1"/>
          </p:cNvPicPr>
          <p:nvPr/>
        </p:nvPicPr>
        <p:blipFill>
          <a:blip r:embed="rId3"/>
          <a:stretch>
            <a:fillRect/>
          </a:stretch>
        </p:blipFill>
        <p:spPr>
          <a:xfrm>
            <a:off x="6430342" y="1267987"/>
            <a:ext cx="5250489" cy="3488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建筑, 窗帘, 架子&#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9046" y="1267986"/>
            <a:ext cx="5232601" cy="3488400"/>
          </a:xfrm>
          <a:prstGeom prst="rect">
            <a:avLst/>
          </a:prstGeom>
        </p:spPr>
      </p:pic>
      <p:pic>
        <p:nvPicPr>
          <p:cNvPr id="8" name="图片 7"/>
          <p:cNvPicPr>
            <a:picLocks noChangeAspect="1"/>
          </p:cNvPicPr>
          <p:nvPr/>
        </p:nvPicPr>
        <p:blipFill>
          <a:blip r:embed="rId2"/>
          <a:stretch>
            <a:fillRect/>
          </a:stretch>
        </p:blipFill>
        <p:spPr>
          <a:xfrm>
            <a:off x="2989943" y="5003942"/>
            <a:ext cx="6019800" cy="866775"/>
          </a:xfrm>
          <a:prstGeom prst="rect">
            <a:avLst/>
          </a:prstGeom>
        </p:spPr>
      </p:pic>
      <p:sp>
        <p:nvSpPr>
          <p:cNvPr id="9" name="内容占位符 2"/>
          <p:cNvSpPr txBox="1"/>
          <p:nvPr/>
        </p:nvSpPr>
        <p:spPr>
          <a:xfrm>
            <a:off x="721360" y="776891"/>
            <a:ext cx="10556966" cy="49769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191B0E"/>
                </a:solidFill>
                <a:latin typeface="+mj-lt"/>
                <a:ea typeface="华文楷体" panose="02010600040101010101" pitchFamily="2" charset="-122"/>
                <a:cs typeface="+mj-lt"/>
                <a:sym typeface="+mn-ea"/>
              </a:rPr>
              <a:t>Original </a:t>
            </a:r>
            <a:r>
              <a:rPr lang="zh-CN" altLang="en-US" dirty="0">
                <a:solidFill>
                  <a:srgbClr val="191B0E"/>
                </a:solidFill>
                <a:latin typeface="Times New Roman (标题)" charset="0"/>
                <a:ea typeface="华文楷体" panose="02010600040101010101" pitchFamily="2" charset="-122"/>
                <a:cs typeface="Times New Roman (标题)" charset="0"/>
                <a:sym typeface="+mn-ea"/>
              </a:rPr>
              <a:t>Image</a:t>
            </a:r>
            <a:r>
              <a:rPr lang="zh-CN" altLang="en-US" dirty="0">
                <a:solidFill>
                  <a:prstClr val="black"/>
                </a:solidFill>
                <a:latin typeface="Franklin Gothic Book"/>
                <a:ea typeface="华文楷体" panose="02010600040101010101" pitchFamily="2" charset="-122"/>
                <a:sym typeface="+mn-ea"/>
              </a:rPr>
              <a:t>：              </a:t>
            </a:r>
            <a:r>
              <a:rPr lang="en-US" altLang="zh-CN" dirty="0">
                <a:solidFill>
                  <a:prstClr val="black"/>
                </a:solidFill>
                <a:latin typeface="Franklin Gothic Book"/>
                <a:ea typeface="华文楷体" panose="02010600040101010101" pitchFamily="2" charset="-122"/>
                <a:sym typeface="+mn-ea"/>
              </a:rPr>
              <a:t>	 </a:t>
            </a:r>
            <a:r>
              <a:rPr lang="zh-CN" altLang="en-US" dirty="0">
                <a:solidFill>
                  <a:prstClr val="black"/>
                </a:solidFill>
                <a:latin typeface="+mj-lt"/>
                <a:ea typeface="华文楷体" panose="02010600040101010101" pitchFamily="2" charset="-122"/>
                <a:cs typeface="+mj-lt"/>
                <a:sym typeface="+mn-ea"/>
              </a:rPr>
              <a:t>After Processing：</a:t>
            </a:r>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endParaRPr lang="en-US" altLang="zh-CN" dirty="0">
              <a:solidFill>
                <a:prstClr val="black"/>
              </a:solidFill>
              <a:latin typeface="Franklin Gothic Book"/>
              <a:ea typeface="华文楷体" panose="02010600040101010101" pitchFamily="2" charset="-122"/>
            </a:endParaRPr>
          </a:p>
          <a:p>
            <a:r>
              <a:rPr lang="zh-CN" altLang="en-US" noProof="0">
                <a:ln>
                  <a:noFill/>
                </a:ln>
                <a:solidFill>
                  <a:sysClr val="windowText" lastClr="000000"/>
                </a:solidFill>
                <a:effectLst/>
                <a:uLnTx/>
                <a:uFillTx/>
                <a:latin typeface="+mj-lt"/>
                <a:ea typeface="华文楷体" panose="02010600040101010101" pitchFamily="2" charset="-122"/>
                <a:cs typeface="+mj-lt"/>
                <a:sym typeface="+mn-ea"/>
              </a:rPr>
              <a:t>Coordinates</a:t>
            </a:r>
            <a:r>
              <a:rPr lang="zh-CN" altLang="en-US" dirty="0">
                <a:solidFill>
                  <a:prstClr val="black"/>
                </a:solidFill>
                <a:latin typeface="Franklin Gothic Book"/>
                <a:ea typeface="华文楷体" panose="02010600040101010101" pitchFamily="2" charset="-122"/>
              </a:rPr>
              <a:t>：</a:t>
            </a:r>
            <a:endParaRPr lang="en-US" altLang="zh-CN" dirty="0">
              <a:solidFill>
                <a:prstClr val="black"/>
              </a:solidFill>
              <a:latin typeface="Franklin Gothic Book"/>
              <a:ea typeface="华文楷体" panose="02010600040101010101" pitchFamily="2" charset="-122"/>
            </a:endParaRPr>
          </a:p>
        </p:txBody>
      </p:sp>
      <p:pic>
        <p:nvPicPr>
          <p:cNvPr id="11" name="图片 10"/>
          <p:cNvPicPr>
            <a:picLocks noChangeAspect="1"/>
          </p:cNvPicPr>
          <p:nvPr/>
        </p:nvPicPr>
        <p:blipFill>
          <a:blip r:embed="rId3"/>
          <a:stretch>
            <a:fillRect/>
          </a:stretch>
        </p:blipFill>
        <p:spPr>
          <a:xfrm>
            <a:off x="6379538" y="1267986"/>
            <a:ext cx="5249013" cy="3488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990600" y="1322705"/>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lang="zh-CN" altLang="en-US" noProof="0" dirty="0">
                <a:ln>
                  <a:noFill/>
                </a:ln>
                <a:solidFill>
                  <a:srgbClr val="191B0E"/>
                </a:solidFill>
                <a:effectLst/>
                <a:uLnTx/>
                <a:uFillTx/>
                <a:ea typeface="华文楷体" panose="02010600040101010101" pitchFamily="2" charset="-122"/>
                <a:cs typeface="+mj-lt"/>
                <a:sym typeface="+mn-ea"/>
              </a:rPr>
              <a:t>Summary of Solution </a:t>
            </a:r>
            <a:r>
              <a:rPr lang="en-US" altLang="zh-CN" noProof="0" dirty="0">
                <a:ln>
                  <a:noFill/>
                </a:ln>
                <a:solidFill>
                  <a:srgbClr val="191B0E"/>
                </a:solidFill>
                <a:effectLst/>
                <a:uLnTx/>
                <a:uFillTx/>
                <a:ea typeface="华文楷体" panose="02010600040101010101" pitchFamily="2" charset="-122"/>
                <a:cs typeface="+mj-lt"/>
                <a:sym typeface="+mn-ea"/>
              </a:rPr>
              <a:t>3</a:t>
            </a:r>
            <a:endParaRPr kumimoji="0" lang="zh-CN" altLang="en-US" b="0" i="0" u="none" strike="noStrike" kern="1200" cap="none" spc="0" normalizeH="0" baseline="0" noProof="0" dirty="0">
              <a:ln>
                <a:noFill/>
              </a:ln>
              <a:solidFill>
                <a:srgbClr val="191B0E"/>
              </a:solidFill>
              <a:effectLst/>
              <a:uLnTx/>
              <a:uFillTx/>
              <a:ea typeface="华文楷体" panose="02010600040101010101" pitchFamily="2" charset="-122"/>
              <a:cs typeface="+mj-lt"/>
            </a:endParaRPr>
          </a:p>
          <a:p>
            <a:pPr marL="0" marR="0" lvl="0" indent="0" algn="l" defTabSz="914400" rtl="0" eaLnBrk="1" fontAlgn="auto" latinLnBrk="0" hangingPunct="1">
              <a:lnSpc>
                <a:spcPct val="89000"/>
              </a:lnSpc>
              <a:spcBef>
                <a:spcPct val="0"/>
              </a:spcBef>
              <a:spcAft>
                <a:spcPts val="0"/>
              </a:spcAft>
              <a:buClrTx/>
              <a:buSzTx/>
              <a:buFontTx/>
              <a:buNone/>
              <a:defRPr/>
            </a:pPr>
            <a:endParaRPr kumimoji="0" lang="zh-CN" altLang="en-US" sz="4400" b="0" i="0" u="none" strike="noStrike" kern="1200" cap="none" spc="0" normalizeH="0" baseline="0" noProof="0" dirty="0">
              <a:ln>
                <a:noFill/>
              </a:ln>
              <a:solidFill>
                <a:srgbClr val="191B0E"/>
              </a:solidFill>
              <a:effectLst/>
              <a:uLnTx/>
              <a:uFillTx/>
              <a:latin typeface="Franklin Gothic Book"/>
              <a:ea typeface="华文楷体" panose="02010600040101010101" pitchFamily="2" charset="-122"/>
              <a:cs typeface="+mj-cs"/>
            </a:endParaRPr>
          </a:p>
        </p:txBody>
      </p:sp>
      <p:sp>
        <p:nvSpPr>
          <p:cNvPr id="6" name="内容占位符 2"/>
          <p:cNvSpPr txBox="1"/>
          <p:nvPr/>
        </p:nvSpPr>
        <p:spPr>
          <a:xfrm>
            <a:off x="990600" y="2401570"/>
            <a:ext cx="9601200" cy="3581400"/>
          </a:xfrm>
          <a:prstGeom prst="rect">
            <a:avLst/>
          </a:prstGeom>
        </p:spPr>
        <p:txBody>
          <a:bodyPr vert="horz" lIns="91440" tIns="45720" rIns="91440" bIns="45720" rtlCol="0">
            <a:normAutofit lnSpcReduction="10000"/>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Perfectly Recognize Steel Plate Boundaries, Precisely Provide Four Corner Coordinates for 40 Steel Plate Images.</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Advantages:</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No need for training</a:t>
            </a:r>
            <a:endParaRPr kumimoji="0" 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Strong generalization capability</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Segmentation accuracy is higher than YOLOv8.</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Disadvantages:</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High space complexity, requires a significant amount of GPU memory (16GB or more).</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Each image takes 10 seconds.</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0" y="0"/>
            <a:ext cx="4198258" cy="6858000"/>
          </a:xfrm>
          <a:prstGeom prst="rect">
            <a:avLst/>
          </a:prstGeom>
        </p:spPr>
      </p:pic>
      <p:sp>
        <p:nvSpPr>
          <p:cNvPr id="8" name="ïśľiḋe"/>
          <p:cNvSpPr/>
          <p:nvPr/>
        </p:nvSpPr>
        <p:spPr>
          <a:xfrm>
            <a:off x="516811" y="1881833"/>
            <a:ext cx="2721526" cy="664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38709" tIns="19355" rIns="38709" bIns="19355" rtlCol="0" anchor="b" anchorCtr="0">
            <a:spAutoFit/>
          </a:bodyPr>
          <a:lstStyle/>
          <a:p>
            <a:pPr algn="ctr"/>
            <a:r>
              <a:rPr kumimoji="1" lang="en-US" altLang="zh-CN" sz="4065" b="1" dirty="0">
                <a:solidFill>
                  <a:schemeClr val="bg1">
                    <a:alpha val="90000"/>
                  </a:schemeClr>
                </a:solidFill>
                <a:cs typeface="+mn-ea"/>
                <a:sym typeface="+mn-lt"/>
              </a:rPr>
              <a:t>CONTENTS</a:t>
            </a:r>
            <a:endParaRPr kumimoji="1" lang="en-US" altLang="zh-CN" sz="4065" b="1" dirty="0">
              <a:solidFill>
                <a:schemeClr val="bg1">
                  <a:alpha val="90000"/>
                </a:schemeClr>
              </a:solidFill>
              <a:cs typeface="+mn-ea"/>
              <a:sym typeface="+mn-lt"/>
            </a:endParaRPr>
          </a:p>
        </p:txBody>
      </p:sp>
      <p:pic>
        <p:nvPicPr>
          <p:cNvPr id="11" name="图片 10"/>
          <p:cNvPicPr>
            <a:picLocks noChangeAspect="1"/>
          </p:cNvPicPr>
          <p:nvPr/>
        </p:nvPicPr>
        <p:blipFill>
          <a:blip r:embed="rId2"/>
          <a:stretch>
            <a:fillRect/>
          </a:stretch>
        </p:blipFill>
        <p:spPr>
          <a:xfrm>
            <a:off x="2774207" y="6108127"/>
            <a:ext cx="1536325" cy="749873"/>
          </a:xfrm>
          <a:prstGeom prst="rect">
            <a:avLst/>
          </a:prstGeom>
        </p:spPr>
      </p:pic>
      <p:grpSp>
        <p:nvGrpSpPr>
          <p:cNvPr id="36" name="组合 35"/>
          <p:cNvGrpSpPr/>
          <p:nvPr/>
        </p:nvGrpSpPr>
        <p:grpSpPr>
          <a:xfrm>
            <a:off x="5369602" y="1474985"/>
            <a:ext cx="5458460" cy="584775"/>
            <a:chOff x="5369602" y="697110"/>
            <a:chExt cx="5458460" cy="584775"/>
          </a:xfrm>
        </p:grpSpPr>
        <p:sp>
          <p:nvSpPr>
            <p:cNvPr id="21" name="TextBox 3"/>
            <p:cNvSpPr txBox="1">
              <a:spLocks noChangeArrowheads="1"/>
            </p:cNvSpPr>
            <p:nvPr/>
          </p:nvSpPr>
          <p:spPr bwMode="auto">
            <a:xfrm>
              <a:off x="6366552" y="728225"/>
              <a:ext cx="4461510" cy="443230"/>
            </a:xfrm>
            <a:prstGeom prst="rect">
              <a:avLst/>
            </a:prstGeom>
            <a:noFill/>
            <a:ln w="9525">
              <a:noFill/>
              <a:miter lim="800000"/>
            </a:ln>
          </p:spPr>
          <p:txBody>
            <a:bodyPr wrap="square">
              <a:spAutoFit/>
            </a:bodyPr>
            <a:lstStyle>
              <a:defPPr>
                <a:defRPr lang="zh-CN"/>
              </a:defPPr>
              <a:lvl1pPr marR="0" lvl="0" indent="0" fontAlgn="auto">
                <a:lnSpc>
                  <a:spcPct val="100000"/>
                </a:lnSpc>
                <a:spcBef>
                  <a:spcPct val="0"/>
                </a:spcBef>
                <a:spcAft>
                  <a:spcPts val="0"/>
                </a:spcAft>
                <a:buClrTx/>
                <a:buSzTx/>
                <a:buFontTx/>
                <a:buNone/>
                <a:defRPr kumimoji="0" sz="2285" b="1" i="0" u="none" strike="noStrike" cap="none" spc="0" normalizeH="0" baseline="0">
                  <a:ln>
                    <a:noFill/>
                  </a:ln>
                  <a:solidFill>
                    <a:srgbClr val="000000">
                      <a:lumMod val="75000"/>
                      <a:lumOff val="25000"/>
                    </a:srgbClr>
                  </a:solidFill>
                  <a:effectLst/>
                  <a:uLnTx/>
                  <a:uFillTx/>
                  <a:cs typeface="+mn-ea"/>
                </a:defRPr>
              </a:lvl1pPr>
            </a:lstStyle>
            <a:p>
              <a:r>
                <a:rPr lang="zh-CN" altLang="en-US" dirty="0">
                  <a:sym typeface="+mn-lt"/>
                </a:rPr>
                <a:t>Background Introduction</a:t>
              </a:r>
              <a:endParaRPr lang="zh-CN" altLang="en-US" dirty="0">
                <a:sym typeface="+mn-lt"/>
              </a:endParaRPr>
            </a:p>
          </p:txBody>
        </p:sp>
        <p:sp>
          <p:nvSpPr>
            <p:cNvPr id="23" name="文本框 23"/>
            <p:cNvSpPr txBox="1">
              <a:spLocks noChangeArrowheads="1"/>
            </p:cNvSpPr>
            <p:nvPr/>
          </p:nvSpPr>
          <p:spPr bwMode="auto">
            <a:xfrm>
              <a:off x="5369602" y="697110"/>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01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8" name="组合 37"/>
          <p:cNvGrpSpPr/>
          <p:nvPr/>
        </p:nvGrpSpPr>
        <p:grpSpPr>
          <a:xfrm>
            <a:off x="5369602" y="2187511"/>
            <a:ext cx="5031854" cy="584775"/>
            <a:chOff x="5369602" y="1508147"/>
            <a:chExt cx="5031854" cy="584775"/>
          </a:xfrm>
        </p:grpSpPr>
        <p:sp>
          <p:nvSpPr>
            <p:cNvPr id="22" name="TextBox 3"/>
            <p:cNvSpPr txBox="1">
              <a:spLocks noChangeArrowheads="1"/>
            </p:cNvSpPr>
            <p:nvPr/>
          </p:nvSpPr>
          <p:spPr bwMode="auto">
            <a:xfrm>
              <a:off x="6366774" y="1578486"/>
              <a:ext cx="4034682" cy="443230"/>
            </a:xfrm>
            <a:prstGeom prst="rect">
              <a:avLst/>
            </a:prstGeom>
            <a:noFill/>
            <a:ln w="9525">
              <a:noFill/>
              <a:miter lim="800000"/>
            </a:ln>
          </p:spPr>
          <p:txBody>
            <a:bodyPr wrap="square">
              <a:spAutoFit/>
            </a:bodyPr>
            <a:lstStyle>
              <a:defPPr>
                <a:defRPr lang="zh-CN"/>
              </a:defPPr>
              <a:lvl1pPr defTabSz="193675">
                <a:spcBef>
                  <a:spcPct val="0"/>
                </a:spcBef>
                <a:defRPr sz="2795" b="1">
                  <a:solidFill>
                    <a:srgbClr val="FF0000"/>
                  </a:solidFill>
                  <a:cs typeface="+mn-ea"/>
                </a:defRPr>
              </a:lvl1pPr>
            </a:lstStyle>
            <a:p>
              <a:r>
                <a:rPr lang="zh-CN" altLang="en-US" sz="2285" dirty="0">
                  <a:solidFill>
                    <a:srgbClr val="000000">
                      <a:lumMod val="75000"/>
                      <a:lumOff val="25000"/>
                    </a:srgbClr>
                  </a:solidFill>
                  <a:sym typeface="+mn-lt"/>
                </a:rPr>
                <a:t>Technical Solution</a:t>
              </a:r>
              <a:endParaRPr lang="zh-CN" altLang="en-US" sz="2285" dirty="0">
                <a:solidFill>
                  <a:srgbClr val="000000">
                    <a:lumMod val="75000"/>
                    <a:lumOff val="25000"/>
                  </a:srgbClr>
                </a:solidFill>
                <a:sym typeface="+mn-lt"/>
              </a:endParaRPr>
            </a:p>
          </p:txBody>
        </p:sp>
        <p:sp>
          <p:nvSpPr>
            <p:cNvPr id="24" name="文本框 25"/>
            <p:cNvSpPr txBox="1">
              <a:spLocks noChangeArrowheads="1"/>
            </p:cNvSpPr>
            <p:nvPr/>
          </p:nvSpPr>
          <p:spPr bwMode="auto">
            <a:xfrm>
              <a:off x="5369602" y="1508147"/>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02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9" name="组合 38"/>
          <p:cNvGrpSpPr/>
          <p:nvPr/>
        </p:nvGrpSpPr>
        <p:grpSpPr>
          <a:xfrm>
            <a:off x="5369602" y="3688763"/>
            <a:ext cx="5031740" cy="584775"/>
            <a:chOff x="5369602" y="3128972"/>
            <a:chExt cx="5031740" cy="584775"/>
          </a:xfrm>
        </p:grpSpPr>
        <p:sp>
          <p:nvSpPr>
            <p:cNvPr id="25" name="TextBox 3"/>
            <p:cNvSpPr txBox="1">
              <a:spLocks noChangeArrowheads="1"/>
            </p:cNvSpPr>
            <p:nvPr/>
          </p:nvSpPr>
          <p:spPr bwMode="auto">
            <a:xfrm>
              <a:off x="6366552" y="3199457"/>
              <a:ext cx="4034790"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Future Outlook</a:t>
              </a:r>
              <a:endParaRPr lang="zh-CN" altLang="en-US" sz="2285" dirty="0">
                <a:latin typeface="+mn-lt"/>
                <a:ea typeface="+mn-ea"/>
                <a:sym typeface="+mn-lt"/>
              </a:endParaRPr>
            </a:p>
          </p:txBody>
        </p:sp>
        <p:sp>
          <p:nvSpPr>
            <p:cNvPr id="26" name="文本框 25"/>
            <p:cNvSpPr txBox="1">
              <a:spLocks noChangeArrowheads="1"/>
            </p:cNvSpPr>
            <p:nvPr/>
          </p:nvSpPr>
          <p:spPr bwMode="auto">
            <a:xfrm>
              <a:off x="5369602" y="3128972"/>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04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7" name="组合 36"/>
          <p:cNvGrpSpPr/>
          <p:nvPr/>
        </p:nvGrpSpPr>
        <p:grpSpPr>
          <a:xfrm>
            <a:off x="5369602" y="2938137"/>
            <a:ext cx="4686311" cy="592309"/>
            <a:chOff x="5369602" y="2318559"/>
            <a:chExt cx="4686311" cy="592309"/>
          </a:xfrm>
        </p:grpSpPr>
        <p:sp>
          <p:nvSpPr>
            <p:cNvPr id="28" name="TextBox 3"/>
            <p:cNvSpPr txBox="1">
              <a:spLocks noChangeArrowheads="1"/>
            </p:cNvSpPr>
            <p:nvPr/>
          </p:nvSpPr>
          <p:spPr bwMode="auto">
            <a:xfrm>
              <a:off x="6366774" y="2388898"/>
              <a:ext cx="3689139" cy="52197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pPr defTabSz="193675"/>
              <a:r>
                <a:rPr lang="zh-CN" altLang="en-US" sz="2795" dirty="0">
                  <a:solidFill>
                    <a:srgbClr val="FF0000"/>
                  </a:solidFill>
                  <a:latin typeface="+mn-lt"/>
                  <a:ea typeface="+mn-ea"/>
                  <a:sym typeface="+mn-lt"/>
                </a:rPr>
                <a:t>Technical Summary</a:t>
              </a:r>
              <a:endParaRPr lang="zh-CN" altLang="en-US" sz="2795" dirty="0">
                <a:solidFill>
                  <a:srgbClr val="FF0000"/>
                </a:solidFill>
                <a:latin typeface="+mn-lt"/>
                <a:ea typeface="+mn-ea"/>
                <a:sym typeface="+mn-lt"/>
              </a:endParaRPr>
            </a:p>
          </p:txBody>
        </p:sp>
        <p:sp>
          <p:nvSpPr>
            <p:cNvPr id="29" name="文本框 25"/>
            <p:cNvSpPr txBox="1">
              <a:spLocks noChangeArrowheads="1"/>
            </p:cNvSpPr>
            <p:nvPr/>
          </p:nvSpPr>
          <p:spPr bwMode="auto">
            <a:xfrm>
              <a:off x="5369602" y="2318559"/>
              <a:ext cx="1151467" cy="58356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03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777240" y="1208405"/>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kumimoji="0" lang="zh-CN" altLang="en-US" sz="4400" b="0" i="0" u="none" strike="noStrike" kern="1200" cap="none" spc="0" normalizeH="0" baseline="0" noProof="0">
                <a:ln>
                  <a:noFill/>
                </a:ln>
                <a:solidFill>
                  <a:srgbClr val="191B0E"/>
                </a:solidFill>
                <a:effectLst/>
                <a:uLnTx/>
                <a:uFillTx/>
                <a:ea typeface="华文楷体" panose="02010600040101010101" pitchFamily="2" charset="-122"/>
                <a:cs typeface="+mj-lt"/>
              </a:rPr>
              <a:t>Summary of Approaches:</a:t>
            </a:r>
            <a:endParaRPr kumimoji="0" lang="zh-CN" altLang="en-US" sz="4400" b="0" i="0" u="none" strike="noStrike" kern="1200" cap="none" spc="0" normalizeH="0" baseline="0" noProof="0">
              <a:ln>
                <a:noFill/>
              </a:ln>
              <a:solidFill>
                <a:srgbClr val="191B0E"/>
              </a:solidFill>
              <a:effectLst/>
              <a:uLnTx/>
              <a:uFillTx/>
              <a:ea typeface="华文楷体" panose="02010600040101010101" pitchFamily="2" charset="-122"/>
              <a:cs typeface="+mj-lt"/>
            </a:endParaRPr>
          </a:p>
        </p:txBody>
      </p:sp>
      <p:sp>
        <p:nvSpPr>
          <p:cNvPr id="6" name="内容占位符 2"/>
          <p:cNvSpPr txBox="1"/>
          <p:nvPr/>
        </p:nvSpPr>
        <p:spPr>
          <a:xfrm>
            <a:off x="777240" y="2164500"/>
            <a:ext cx="9601200" cy="3581400"/>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Large Model Segment Anything:Highest accuracy</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No need for training</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Strong generalization capability</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Requires a large GPU memory device or server for operation.</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Small Model YOLOv8:</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Slightly lower accuracy compared to Segment Anything</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Requires dataset training and labeling</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Moderate generalization capability</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Doesn't require a large GPU device, but takes 0.5 seconds per image.</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Traditional Method Canny Edge Detection:Lowest accuracy</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No need for training</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High algorithm efficiency and low space complexity</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Sensitive to algorithm parameters and has lower generalization capability.</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Recommendation:</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When you have a dataset, consider using YOLOv8.</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When you don't have a dataset, use Segment Anything.</a:t>
            </a: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 </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You can also combine both approaches by using Segment Anything to label data for YOLOv8.</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0" y="0"/>
            <a:ext cx="4198258" cy="6858000"/>
          </a:xfrm>
          <a:prstGeom prst="rect">
            <a:avLst/>
          </a:prstGeom>
        </p:spPr>
      </p:pic>
      <p:sp>
        <p:nvSpPr>
          <p:cNvPr id="8" name="ïśľiḋe"/>
          <p:cNvSpPr/>
          <p:nvPr/>
        </p:nvSpPr>
        <p:spPr>
          <a:xfrm>
            <a:off x="516811" y="1881833"/>
            <a:ext cx="2721526" cy="664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38709" tIns="19355" rIns="38709" bIns="19355" rtlCol="0" anchor="b" anchorCtr="0">
            <a:spAutoFit/>
          </a:bodyPr>
          <a:lstStyle/>
          <a:p>
            <a:pPr algn="ctr"/>
            <a:r>
              <a:rPr kumimoji="1" lang="en-US" altLang="zh-CN" sz="4065" b="1" dirty="0">
                <a:solidFill>
                  <a:schemeClr val="bg1">
                    <a:alpha val="90000"/>
                  </a:schemeClr>
                </a:solidFill>
                <a:cs typeface="+mn-ea"/>
                <a:sym typeface="+mn-lt"/>
              </a:rPr>
              <a:t>CONTENTS</a:t>
            </a:r>
            <a:endParaRPr kumimoji="1" lang="en-US" altLang="zh-CN" sz="4065" b="1" dirty="0">
              <a:solidFill>
                <a:schemeClr val="bg1">
                  <a:alpha val="90000"/>
                </a:schemeClr>
              </a:solidFill>
              <a:cs typeface="+mn-ea"/>
              <a:sym typeface="+mn-lt"/>
            </a:endParaRPr>
          </a:p>
        </p:txBody>
      </p:sp>
      <p:pic>
        <p:nvPicPr>
          <p:cNvPr id="11" name="图片 10"/>
          <p:cNvPicPr>
            <a:picLocks noChangeAspect="1"/>
          </p:cNvPicPr>
          <p:nvPr/>
        </p:nvPicPr>
        <p:blipFill>
          <a:blip r:embed="rId2"/>
          <a:stretch>
            <a:fillRect/>
          </a:stretch>
        </p:blipFill>
        <p:spPr>
          <a:xfrm>
            <a:off x="2774207" y="6108127"/>
            <a:ext cx="1536325" cy="749873"/>
          </a:xfrm>
          <a:prstGeom prst="rect">
            <a:avLst/>
          </a:prstGeom>
        </p:spPr>
      </p:pic>
      <p:grpSp>
        <p:nvGrpSpPr>
          <p:cNvPr id="36" name="组合 35"/>
          <p:cNvGrpSpPr/>
          <p:nvPr/>
        </p:nvGrpSpPr>
        <p:grpSpPr>
          <a:xfrm>
            <a:off x="5369602" y="1474985"/>
            <a:ext cx="5458460" cy="584775"/>
            <a:chOff x="5369602" y="697110"/>
            <a:chExt cx="5458460" cy="584775"/>
          </a:xfrm>
        </p:grpSpPr>
        <p:sp>
          <p:nvSpPr>
            <p:cNvPr id="21" name="TextBox 3"/>
            <p:cNvSpPr txBox="1">
              <a:spLocks noChangeArrowheads="1"/>
            </p:cNvSpPr>
            <p:nvPr/>
          </p:nvSpPr>
          <p:spPr bwMode="auto">
            <a:xfrm>
              <a:off x="6366552" y="728225"/>
              <a:ext cx="4461510" cy="443230"/>
            </a:xfrm>
            <a:prstGeom prst="rect">
              <a:avLst/>
            </a:prstGeom>
            <a:noFill/>
            <a:ln w="9525">
              <a:noFill/>
              <a:miter lim="800000"/>
            </a:ln>
          </p:spPr>
          <p:txBody>
            <a:bodyPr wrap="square">
              <a:spAutoFit/>
            </a:bodyPr>
            <a:lstStyle>
              <a:defPPr>
                <a:defRPr lang="zh-CN"/>
              </a:defPPr>
              <a:lvl1pPr marR="0" lvl="0" indent="0" fontAlgn="auto">
                <a:lnSpc>
                  <a:spcPct val="100000"/>
                </a:lnSpc>
                <a:spcBef>
                  <a:spcPct val="0"/>
                </a:spcBef>
                <a:spcAft>
                  <a:spcPts val="0"/>
                </a:spcAft>
                <a:buClrTx/>
                <a:buSzTx/>
                <a:buFontTx/>
                <a:buNone/>
                <a:defRPr kumimoji="0" sz="2285" b="1" i="0" u="none" strike="noStrike" cap="none" spc="0" normalizeH="0" baseline="0">
                  <a:ln>
                    <a:noFill/>
                  </a:ln>
                  <a:solidFill>
                    <a:srgbClr val="000000">
                      <a:lumMod val="75000"/>
                      <a:lumOff val="25000"/>
                    </a:srgbClr>
                  </a:solidFill>
                  <a:effectLst/>
                  <a:uLnTx/>
                  <a:uFillTx/>
                  <a:cs typeface="+mn-ea"/>
                </a:defRPr>
              </a:lvl1pPr>
            </a:lstStyle>
            <a:p>
              <a:r>
                <a:rPr lang="zh-CN" altLang="en-US" dirty="0">
                  <a:sym typeface="+mn-lt"/>
                </a:rPr>
                <a:t>Background Introduction</a:t>
              </a:r>
              <a:endParaRPr lang="zh-CN" altLang="en-US" dirty="0">
                <a:sym typeface="+mn-lt"/>
              </a:endParaRPr>
            </a:p>
          </p:txBody>
        </p:sp>
        <p:sp>
          <p:nvSpPr>
            <p:cNvPr id="23" name="文本框 23"/>
            <p:cNvSpPr txBox="1">
              <a:spLocks noChangeArrowheads="1"/>
            </p:cNvSpPr>
            <p:nvPr/>
          </p:nvSpPr>
          <p:spPr bwMode="auto">
            <a:xfrm>
              <a:off x="5369602" y="697110"/>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01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8" name="组合 37"/>
          <p:cNvGrpSpPr/>
          <p:nvPr/>
        </p:nvGrpSpPr>
        <p:grpSpPr>
          <a:xfrm>
            <a:off x="5369602" y="2187511"/>
            <a:ext cx="5031854" cy="584775"/>
            <a:chOff x="5369602" y="1508147"/>
            <a:chExt cx="5031854" cy="584775"/>
          </a:xfrm>
        </p:grpSpPr>
        <p:sp>
          <p:nvSpPr>
            <p:cNvPr id="22" name="TextBox 3"/>
            <p:cNvSpPr txBox="1">
              <a:spLocks noChangeArrowheads="1"/>
            </p:cNvSpPr>
            <p:nvPr/>
          </p:nvSpPr>
          <p:spPr bwMode="auto">
            <a:xfrm>
              <a:off x="6366774" y="1578486"/>
              <a:ext cx="4034682" cy="443230"/>
            </a:xfrm>
            <a:prstGeom prst="rect">
              <a:avLst/>
            </a:prstGeom>
            <a:noFill/>
            <a:ln w="9525">
              <a:noFill/>
              <a:miter lim="800000"/>
            </a:ln>
          </p:spPr>
          <p:txBody>
            <a:bodyPr wrap="square">
              <a:spAutoFit/>
            </a:bodyPr>
            <a:lstStyle>
              <a:defPPr>
                <a:defRPr lang="zh-CN"/>
              </a:defPPr>
              <a:lvl1pPr defTabSz="193675">
                <a:spcBef>
                  <a:spcPct val="0"/>
                </a:spcBef>
                <a:defRPr sz="2795" b="1">
                  <a:solidFill>
                    <a:srgbClr val="FF0000"/>
                  </a:solidFill>
                  <a:cs typeface="+mn-ea"/>
                </a:defRPr>
              </a:lvl1pPr>
            </a:lstStyle>
            <a:p>
              <a:r>
                <a:rPr lang="zh-CN" altLang="en-US" sz="2285" dirty="0">
                  <a:solidFill>
                    <a:srgbClr val="000000">
                      <a:lumMod val="75000"/>
                      <a:lumOff val="25000"/>
                    </a:srgbClr>
                  </a:solidFill>
                  <a:sym typeface="+mn-lt"/>
                </a:rPr>
                <a:t>Technical Solution</a:t>
              </a:r>
              <a:endParaRPr lang="zh-CN" altLang="en-US" sz="2285" dirty="0">
                <a:solidFill>
                  <a:srgbClr val="000000">
                    <a:lumMod val="75000"/>
                    <a:lumOff val="25000"/>
                  </a:srgbClr>
                </a:solidFill>
                <a:sym typeface="+mn-lt"/>
              </a:endParaRPr>
            </a:p>
          </p:txBody>
        </p:sp>
        <p:sp>
          <p:nvSpPr>
            <p:cNvPr id="24" name="文本框 25"/>
            <p:cNvSpPr txBox="1">
              <a:spLocks noChangeArrowheads="1"/>
            </p:cNvSpPr>
            <p:nvPr/>
          </p:nvSpPr>
          <p:spPr bwMode="auto">
            <a:xfrm>
              <a:off x="5369602" y="1508147"/>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02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9" name="组合 38"/>
          <p:cNvGrpSpPr/>
          <p:nvPr/>
        </p:nvGrpSpPr>
        <p:grpSpPr>
          <a:xfrm>
            <a:off x="5369602" y="3688763"/>
            <a:ext cx="5031740" cy="592455"/>
            <a:chOff x="5369602" y="3128972"/>
            <a:chExt cx="5031740" cy="592455"/>
          </a:xfrm>
        </p:grpSpPr>
        <p:sp>
          <p:nvSpPr>
            <p:cNvPr id="25" name="TextBox 3"/>
            <p:cNvSpPr txBox="1">
              <a:spLocks noChangeArrowheads="1"/>
            </p:cNvSpPr>
            <p:nvPr/>
          </p:nvSpPr>
          <p:spPr bwMode="auto">
            <a:xfrm>
              <a:off x="6366552" y="3199457"/>
              <a:ext cx="4034790" cy="52197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795" dirty="0">
                  <a:solidFill>
                    <a:srgbClr val="FF0000"/>
                  </a:solidFill>
                  <a:latin typeface="+mn-lt"/>
                  <a:ea typeface="+mn-ea"/>
                  <a:sym typeface="+mn-lt"/>
                </a:rPr>
                <a:t>Future Outlook</a:t>
              </a:r>
              <a:endParaRPr lang="zh-CN" altLang="en-US" sz="2795" dirty="0">
                <a:solidFill>
                  <a:srgbClr val="FF0000"/>
                </a:solidFill>
                <a:latin typeface="+mn-lt"/>
                <a:ea typeface="+mn-ea"/>
                <a:sym typeface="+mn-lt"/>
              </a:endParaRPr>
            </a:p>
          </p:txBody>
        </p:sp>
        <p:sp>
          <p:nvSpPr>
            <p:cNvPr id="26" name="文本框 25"/>
            <p:cNvSpPr txBox="1">
              <a:spLocks noChangeArrowheads="1"/>
            </p:cNvSpPr>
            <p:nvPr/>
          </p:nvSpPr>
          <p:spPr bwMode="auto">
            <a:xfrm>
              <a:off x="5369602" y="3128972"/>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04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7" name="组合 36"/>
          <p:cNvGrpSpPr/>
          <p:nvPr/>
        </p:nvGrpSpPr>
        <p:grpSpPr>
          <a:xfrm>
            <a:off x="5369602" y="2938137"/>
            <a:ext cx="4686311" cy="583565"/>
            <a:chOff x="5369602" y="2318559"/>
            <a:chExt cx="4686311" cy="583565"/>
          </a:xfrm>
        </p:grpSpPr>
        <p:sp>
          <p:nvSpPr>
            <p:cNvPr id="28" name="TextBox 3"/>
            <p:cNvSpPr txBox="1">
              <a:spLocks noChangeArrowheads="1"/>
            </p:cNvSpPr>
            <p:nvPr/>
          </p:nvSpPr>
          <p:spPr bwMode="auto">
            <a:xfrm>
              <a:off x="6366774" y="2388898"/>
              <a:ext cx="3689139"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pPr defTabSz="193675"/>
              <a:r>
                <a:rPr lang="zh-CN" altLang="en-US" sz="2285" dirty="0">
                  <a:latin typeface="+mn-lt"/>
                  <a:ea typeface="+mn-ea"/>
                  <a:sym typeface="+mn-lt"/>
                </a:rPr>
                <a:t>Technical Summary</a:t>
              </a:r>
              <a:endParaRPr lang="zh-CN" altLang="en-US" sz="2285" dirty="0">
                <a:latin typeface="+mn-lt"/>
                <a:ea typeface="+mn-ea"/>
                <a:sym typeface="+mn-lt"/>
              </a:endParaRPr>
            </a:p>
          </p:txBody>
        </p:sp>
        <p:sp>
          <p:nvSpPr>
            <p:cNvPr id="29" name="文本框 25"/>
            <p:cNvSpPr txBox="1">
              <a:spLocks noChangeArrowheads="1"/>
            </p:cNvSpPr>
            <p:nvPr/>
          </p:nvSpPr>
          <p:spPr bwMode="auto">
            <a:xfrm>
              <a:off x="5369602" y="2318559"/>
              <a:ext cx="1151467" cy="58356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03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82994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Background Introduction</a:t>
            </a:r>
            <a:endParaRPr lang="zh-CN" altLang="en-US" b="1" dirty="0">
              <a:solidFill>
                <a:srgbClr val="FF0000"/>
              </a:solidFill>
              <a:cs typeface="+mn-ea"/>
              <a:sym typeface="+mn-lt"/>
            </a:endParaRPr>
          </a:p>
          <a:p>
            <a:pPr marL="0" marR="0" lvl="0" indent="0" algn="l" defTabSz="386715" rtl="0" eaLnBrk="1" fontAlgn="auto" latinLnBrk="0" hangingPunct="1">
              <a:lnSpc>
                <a:spcPct val="100000"/>
              </a:lnSpc>
              <a:spcBef>
                <a:spcPts val="0"/>
              </a:spcBef>
              <a:spcAft>
                <a:spcPts val="0"/>
              </a:spcAft>
              <a:buClrTx/>
              <a:buSzTx/>
              <a:buFontTx/>
              <a:buNone/>
              <a:defRPr/>
            </a:pPr>
            <a:endParaRPr lang="en-US" altLang="zh-CN" spc="267" dirty="0">
              <a:solidFill>
                <a:schemeClr val="tx1">
                  <a:lumMod val="50000"/>
                  <a:lumOff val="50000"/>
                </a:schemeClr>
              </a:solidFill>
              <a:sym typeface="+mn-lt"/>
            </a:endParaRPr>
          </a:p>
        </p:txBody>
      </p:sp>
      <p:grpSp>
        <p:nvGrpSpPr>
          <p:cNvPr id="29" name="组合 28"/>
          <p:cNvGrpSpPr/>
          <p:nvPr/>
        </p:nvGrpSpPr>
        <p:grpSpPr>
          <a:xfrm>
            <a:off x="646706" y="1536676"/>
            <a:ext cx="10898587" cy="5178449"/>
            <a:chOff x="64687" y="794996"/>
            <a:chExt cx="11749722" cy="5534705"/>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4461" t="7664" r="1733" b="11631"/>
            <a:stretch>
              <a:fillRect/>
            </a:stretch>
          </p:blipFill>
          <p:spPr>
            <a:xfrm rot="451055">
              <a:off x="377590" y="794996"/>
              <a:ext cx="11436819" cy="5534705"/>
            </a:xfrm>
            <a:prstGeom prst="rect">
              <a:avLst/>
            </a:prstGeom>
          </p:spPr>
        </p:pic>
        <p:grpSp>
          <p:nvGrpSpPr>
            <p:cNvPr id="28" name="组合 27"/>
            <p:cNvGrpSpPr/>
            <p:nvPr/>
          </p:nvGrpSpPr>
          <p:grpSpPr>
            <a:xfrm>
              <a:off x="64687" y="1015960"/>
              <a:ext cx="8799047" cy="3656078"/>
              <a:chOff x="64687" y="1015960"/>
              <a:chExt cx="8799047" cy="3656078"/>
            </a:xfrm>
          </p:grpSpPr>
          <p:cxnSp>
            <p:nvCxnSpPr>
              <p:cNvPr id="7" name="直接箭头连接符 6"/>
              <p:cNvCxnSpPr/>
              <p:nvPr/>
            </p:nvCxnSpPr>
            <p:spPr>
              <a:xfrm flipH="1" flipV="1">
                <a:off x="2028825" y="2143125"/>
                <a:ext cx="638175" cy="4667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152525" y="1695450"/>
                <a:ext cx="1752600"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First-Level Sorting for Small Items</a:t>
                </a:r>
                <a:endParaRPr lang="zh-CN" altLang="en-US" sz="1400" dirty="0"/>
              </a:p>
            </p:txBody>
          </p:sp>
          <p:sp>
            <p:nvSpPr>
              <p:cNvPr id="13" name="文本框 12"/>
              <p:cNvSpPr txBox="1"/>
              <p:nvPr/>
            </p:nvSpPr>
            <p:spPr>
              <a:xfrm>
                <a:off x="1590674" y="2792095"/>
                <a:ext cx="1752600" cy="460375"/>
              </a:xfrm>
              <a:prstGeom prst="rect">
                <a:avLst/>
              </a:prstGeom>
              <a:noFill/>
              <a:ln w="19050">
                <a:solidFill>
                  <a:srgbClr val="FF0000"/>
                </a:solidFill>
              </a:ln>
            </p:spPr>
            <p:txBody>
              <a:bodyPr wrap="square" rtlCol="0">
                <a:spAutoFit/>
              </a:bodyPr>
              <a:lstStyle/>
              <a:p>
                <a:endParaRPr lang="zh-CN" altLang="en-US" dirty="0"/>
              </a:p>
            </p:txBody>
          </p:sp>
          <p:cxnSp>
            <p:nvCxnSpPr>
              <p:cNvPr id="14" name="直接箭头连接符 13"/>
              <p:cNvCxnSpPr>
                <a:endCxn id="16" idx="0"/>
              </p:cNvCxnSpPr>
              <p:nvPr/>
            </p:nvCxnSpPr>
            <p:spPr>
              <a:xfrm flipH="1">
                <a:off x="546694" y="3164761"/>
                <a:ext cx="1043980" cy="555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687" y="3720465"/>
                <a:ext cx="964013"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Steel Plates</a:t>
                </a:r>
                <a:endParaRPr lang="zh-CN" altLang="en-US" sz="1400" dirty="0"/>
              </a:p>
            </p:txBody>
          </p:sp>
          <p:cxnSp>
            <p:nvCxnSpPr>
              <p:cNvPr id="18" name="直接箭头连接符 17"/>
              <p:cNvCxnSpPr>
                <a:endCxn id="21" idx="0"/>
              </p:cNvCxnSpPr>
              <p:nvPr/>
            </p:nvCxnSpPr>
            <p:spPr>
              <a:xfrm>
                <a:off x="7495239" y="3474873"/>
                <a:ext cx="409043" cy="664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944826" y="4139270"/>
                <a:ext cx="1918908" cy="532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Second-Level Sorting for Small Items</a:t>
                </a:r>
                <a:endParaRPr lang="zh-CN" altLang="en-US" sz="1400" dirty="0"/>
              </a:p>
            </p:txBody>
          </p:sp>
          <p:cxnSp>
            <p:nvCxnSpPr>
              <p:cNvPr id="23" name="直接箭头连接符 22"/>
              <p:cNvCxnSpPr>
                <a:endCxn id="26" idx="2"/>
              </p:cNvCxnSpPr>
              <p:nvPr/>
            </p:nvCxnSpPr>
            <p:spPr>
              <a:xfrm flipH="1" flipV="1">
                <a:off x="5487393" y="1435060"/>
                <a:ext cx="513357" cy="543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611093" y="1015960"/>
                <a:ext cx="1752600"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Large Item Sorting</a:t>
                </a:r>
                <a:endParaRPr lang="zh-CN" altLang="en-US" sz="1400" dirty="0"/>
              </a:p>
            </p:txBody>
          </p:sp>
        </p:grpSp>
      </p:grpSp>
      <p:sp>
        <p:nvSpPr>
          <p:cNvPr id="30" name="文本框 29"/>
          <p:cNvSpPr txBox="1"/>
          <p:nvPr/>
        </p:nvSpPr>
        <p:spPr>
          <a:xfrm>
            <a:off x="777240" y="1061085"/>
            <a:ext cx="9147175" cy="768350"/>
          </a:xfrm>
          <a:prstGeom prst="rect">
            <a:avLst/>
          </a:prstGeom>
          <a:noFill/>
        </p:spPr>
        <p:txBody>
          <a:bodyPr wrap="square" rtlCol="0">
            <a:spAutoFit/>
          </a:bodyPr>
          <a:lstStyle/>
          <a:p>
            <a:r>
              <a:rPr lang="zh-CN" altLang="en-US" sz="2200" dirty="0">
                <a:solidFill>
                  <a:srgbClr val="FF0000"/>
                </a:solidFill>
              </a:rPr>
              <a:t>Problem Description</a:t>
            </a:r>
            <a:r>
              <a:rPr lang="zh-CN" altLang="en-US" sz="2200" dirty="0"/>
              <a:t>：How to accurately locate the position information of steel plates?</a:t>
            </a:r>
            <a:endParaRPr lang="zh-CN" altLang="en-US" sz="2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Future Outlook</a:t>
            </a:r>
            <a:endParaRPr lang="en-US" altLang="zh-CN" spc="267" dirty="0">
              <a:solidFill>
                <a:schemeClr val="tx1">
                  <a:lumMod val="50000"/>
                  <a:lumOff val="50000"/>
                </a:schemeClr>
              </a:solidFill>
              <a:sym typeface="+mn-lt"/>
            </a:endParaRPr>
          </a:p>
        </p:txBody>
      </p:sp>
      <p:sp>
        <p:nvSpPr>
          <p:cNvPr id="3" name="内容占位符 2"/>
          <p:cNvSpPr txBox="1"/>
          <p:nvPr/>
        </p:nvSpPr>
        <p:spPr>
          <a:xfrm>
            <a:off x="777240" y="1600200"/>
            <a:ext cx="9601200" cy="847725"/>
          </a:xfrm>
          <a:prstGeom prst="rect">
            <a:avLst/>
          </a:prstGeom>
        </p:spPr>
        <p:txBody>
          <a:bodyPr vert="horz" lIns="91440" tIns="45720" rIns="91440" bIns="45720" rtlCol="0"/>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defRPr/>
            </a:pPr>
            <a:r>
              <a:rPr lang="zh-CN" altLang="en-US" dirty="0">
                <a:solidFill>
                  <a:srgbClr val="191B0E"/>
                </a:solidFill>
                <a:latin typeface="+mj-lt"/>
                <a:ea typeface="华文楷体" panose="02010600040101010101" pitchFamily="2" charset="-122"/>
                <a:cs typeface="+mj-lt"/>
              </a:rPr>
              <a:t>Implementation and Engineering of Information Input.</a:t>
            </a:r>
            <a:endParaRPr lang="zh-CN" altLang="en-US" dirty="0">
              <a:solidFill>
                <a:srgbClr val="191B0E"/>
              </a:solidFill>
              <a:latin typeface="+mj-lt"/>
              <a:ea typeface="华文楷体" panose="02010600040101010101" pitchFamily="2" charset="-122"/>
              <a:cs typeface="+mj-lt"/>
            </a:endParaRPr>
          </a:p>
          <a:p>
            <a:pP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Apply small and large models for small object and component recognition.</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Enhance accuracy and efficiency.</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Leverage the strong generalization capabilities of the large model to save labor costs.</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81196" y="2267235"/>
            <a:ext cx="5829613" cy="862463"/>
          </a:xfrm>
          <a:prstGeom prst="rect">
            <a:avLst/>
          </a:prstGeom>
        </p:spPr>
      </p:pic>
      <p:sp>
        <p:nvSpPr>
          <p:cNvPr id="6" name="文本框 5"/>
          <p:cNvSpPr txBox="1"/>
          <p:nvPr/>
        </p:nvSpPr>
        <p:spPr>
          <a:xfrm>
            <a:off x="5280999" y="6135862"/>
            <a:ext cx="1630002" cy="222690"/>
          </a:xfrm>
          <a:prstGeom prst="rect">
            <a:avLst/>
          </a:prstGeom>
          <a:noFill/>
        </p:spPr>
        <p:txBody>
          <a:bodyPr wrap="square" rtlCol="0">
            <a:spAutoFit/>
          </a:bodyPr>
          <a:lstStyle/>
          <a:p>
            <a:pPr algn="ctr" defTabSz="877570"/>
            <a:r>
              <a:rPr lang="en-US" altLang="zh-CN" sz="845" i="1" dirty="0">
                <a:solidFill>
                  <a:srgbClr val="FFFFFF">
                    <a:lumMod val="50000"/>
                  </a:srgbClr>
                </a:solidFill>
                <a:latin typeface="Century Gothic" panose="020B0502020202020204"/>
                <a:ea typeface="微软雅黑" panose="020B0503020204020204" charset="-122"/>
                <a:cs typeface="+mn-ea"/>
                <a:sym typeface="+mn-lt"/>
              </a:rPr>
              <a:t>www.hgcyberdata.com</a:t>
            </a:r>
            <a:endParaRPr lang="zh-CN" altLang="en-US" sz="845" i="1" dirty="0">
              <a:solidFill>
                <a:srgbClr val="FFFFFF">
                  <a:lumMod val="50000"/>
                </a:srgbClr>
              </a:solidFill>
              <a:latin typeface="Century Gothic" panose="020B0502020202020204"/>
              <a:ea typeface="微软雅黑" panose="020B0503020204020204" charset="-122"/>
              <a:cs typeface="+mn-ea"/>
              <a:sym typeface="+mn-lt"/>
            </a:endParaRPr>
          </a:p>
        </p:txBody>
      </p:sp>
      <p:sp>
        <p:nvSpPr>
          <p:cNvPr id="5" name="矩形 4"/>
          <p:cNvSpPr/>
          <p:nvPr/>
        </p:nvSpPr>
        <p:spPr>
          <a:xfrm>
            <a:off x="3846443" y="4295363"/>
            <a:ext cx="4499118" cy="273685"/>
          </a:xfrm>
          <a:prstGeom prst="rect">
            <a:avLst/>
          </a:prstGeom>
        </p:spPr>
        <p:txBody>
          <a:bodyPr wrap="square">
            <a:spAutoFit/>
          </a:bodyPr>
          <a:lstStyle/>
          <a:p>
            <a:pPr algn="dist" defTabSz="877570">
              <a:defRPr/>
            </a:pPr>
            <a:r>
              <a:rPr lang="zh-CN" sz="1185" dirty="0">
                <a:solidFill>
                  <a:srgbClr val="292934">
                    <a:lumMod val="95000"/>
                    <a:lumOff val="5000"/>
                  </a:srgbClr>
                </a:solidFill>
                <a:latin typeface="Century Gothic" panose="020B0502020202020204"/>
                <a:ea typeface="微软雅黑" panose="020B0503020204020204" charset="-122"/>
                <a:cs typeface="+mn-ea"/>
                <a:sym typeface="+mn-lt"/>
              </a:rPr>
              <a:t>Innovation and Collaboration for a Better World</a:t>
            </a:r>
            <a:endParaRPr lang="zh-CN" sz="1185" dirty="0">
              <a:solidFill>
                <a:srgbClr val="292934">
                  <a:lumMod val="95000"/>
                  <a:lumOff val="5000"/>
                </a:srgbClr>
              </a:solidFill>
              <a:latin typeface="Century Gothic" panose="020B0502020202020204"/>
              <a:ea typeface="微软雅黑" panose="020B0503020204020204" charset="-122"/>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3498" y="3685032"/>
            <a:ext cx="1465491" cy="2886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82994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Background Introduction</a:t>
            </a:r>
            <a:endParaRPr lang="zh-CN" altLang="en-US" b="1" dirty="0">
              <a:solidFill>
                <a:srgbClr val="FF0000"/>
              </a:solidFill>
              <a:cs typeface="+mn-ea"/>
              <a:sym typeface="+mn-lt"/>
            </a:endParaRPr>
          </a:p>
          <a:p>
            <a:pPr marL="0" marR="0" lvl="0" indent="0" algn="l" defTabSz="386715" rtl="0" eaLnBrk="1" fontAlgn="auto" latinLnBrk="0" hangingPunct="1">
              <a:lnSpc>
                <a:spcPct val="100000"/>
              </a:lnSpc>
              <a:spcBef>
                <a:spcPts val="0"/>
              </a:spcBef>
              <a:spcAft>
                <a:spcPts val="0"/>
              </a:spcAft>
              <a:buClrTx/>
              <a:buSzTx/>
              <a:buFontTx/>
              <a:buNone/>
              <a:defRPr/>
            </a:pPr>
            <a:endParaRPr lang="en-US" altLang="zh-CN" spc="267" dirty="0">
              <a:solidFill>
                <a:schemeClr val="tx1">
                  <a:lumMod val="50000"/>
                  <a:lumOff val="50000"/>
                </a:schemeClr>
              </a:solidFill>
              <a:sym typeface="+mn-lt"/>
            </a:endParaRPr>
          </a:p>
        </p:txBody>
      </p:sp>
      <p:pic>
        <p:nvPicPr>
          <p:cNvPr id="2" name="内容占位符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2788" y="2085884"/>
            <a:ext cx="5286513" cy="3524342"/>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2700" y="2085884"/>
            <a:ext cx="5286513" cy="3524342"/>
          </a:xfrm>
          <a:prstGeom prst="rect">
            <a:avLst/>
          </a:prstGeom>
        </p:spPr>
      </p:pic>
      <p:sp>
        <p:nvSpPr>
          <p:cNvPr id="6" name="文本框 5"/>
          <p:cNvSpPr txBox="1"/>
          <p:nvPr/>
        </p:nvSpPr>
        <p:spPr>
          <a:xfrm>
            <a:off x="805815" y="2085883"/>
            <a:ext cx="2585085" cy="3524341"/>
          </a:xfrm>
          <a:prstGeom prst="rect">
            <a:avLst/>
          </a:prstGeom>
          <a:noFill/>
          <a:ln w="19050">
            <a:solidFill>
              <a:srgbClr val="FF0000"/>
            </a:solidFill>
          </a:ln>
        </p:spPr>
        <p:txBody>
          <a:bodyPr wrap="square" rtlCol="0">
            <a:spAutoFit/>
          </a:bodyPr>
          <a:lstStyle/>
          <a:p>
            <a:endParaRPr lang="zh-CN" altLang="en-US" dirty="0"/>
          </a:p>
        </p:txBody>
      </p:sp>
      <p:sp>
        <p:nvSpPr>
          <p:cNvPr id="7" name="文本框 6"/>
          <p:cNvSpPr txBox="1"/>
          <p:nvPr/>
        </p:nvSpPr>
        <p:spPr>
          <a:xfrm>
            <a:off x="6562725" y="2085883"/>
            <a:ext cx="3381375" cy="3524341"/>
          </a:xfrm>
          <a:prstGeom prst="rect">
            <a:avLst/>
          </a:prstGeom>
          <a:noFill/>
          <a:ln w="19050">
            <a:solidFill>
              <a:srgbClr val="FF0000"/>
            </a:solidFill>
          </a:ln>
        </p:spPr>
        <p:txBody>
          <a:bodyPr wrap="square" rtlCol="0">
            <a:spAutoFit/>
          </a:bodyPr>
          <a:lstStyle/>
          <a:p>
            <a:endParaRPr lang="zh-CN" altLang="en-US" dirty="0"/>
          </a:p>
        </p:txBody>
      </p:sp>
      <p:sp>
        <p:nvSpPr>
          <p:cNvPr id="8" name="椭圆 7"/>
          <p:cNvSpPr/>
          <p:nvPr/>
        </p:nvSpPr>
        <p:spPr>
          <a:xfrm>
            <a:off x="691515" y="2007141"/>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p:cNvSpPr/>
          <p:nvPr/>
        </p:nvSpPr>
        <p:spPr>
          <a:xfrm>
            <a:off x="3263265" y="2000062"/>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p:cNvSpPr/>
          <p:nvPr/>
        </p:nvSpPr>
        <p:spPr>
          <a:xfrm>
            <a:off x="691515" y="5531484"/>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椭圆 10"/>
          <p:cNvSpPr/>
          <p:nvPr/>
        </p:nvSpPr>
        <p:spPr>
          <a:xfrm>
            <a:off x="3263265" y="5523134"/>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椭圆 11"/>
          <p:cNvSpPr/>
          <p:nvPr/>
        </p:nvSpPr>
        <p:spPr>
          <a:xfrm>
            <a:off x="6461760" y="2009587"/>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椭圆 12"/>
          <p:cNvSpPr/>
          <p:nvPr/>
        </p:nvSpPr>
        <p:spPr>
          <a:xfrm>
            <a:off x="9825989" y="2021558"/>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椭圆 13"/>
          <p:cNvSpPr/>
          <p:nvPr/>
        </p:nvSpPr>
        <p:spPr>
          <a:xfrm>
            <a:off x="6471285" y="5517070"/>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椭圆 14"/>
          <p:cNvSpPr/>
          <p:nvPr/>
        </p:nvSpPr>
        <p:spPr>
          <a:xfrm>
            <a:off x="9825989" y="5531484"/>
            <a:ext cx="228600" cy="157480"/>
          </a:xfrm>
          <a:prstGeom prst="ellipse">
            <a:avLst/>
          </a:prstGeom>
          <a:no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文本框 15"/>
          <p:cNvSpPr txBox="1"/>
          <p:nvPr/>
        </p:nvSpPr>
        <p:spPr>
          <a:xfrm>
            <a:off x="777240" y="1169035"/>
            <a:ext cx="9772650" cy="429895"/>
          </a:xfrm>
          <a:prstGeom prst="rect">
            <a:avLst/>
          </a:prstGeom>
          <a:noFill/>
        </p:spPr>
        <p:txBody>
          <a:bodyPr wrap="square" rtlCol="0">
            <a:spAutoFit/>
          </a:bodyPr>
          <a:lstStyle/>
          <a:p>
            <a:r>
              <a:rPr lang="zh-CN" altLang="en-US" sz="2200" dirty="0">
                <a:solidFill>
                  <a:srgbClr val="FF0000"/>
                </a:solidFill>
              </a:rPr>
              <a:t>Objective</a:t>
            </a:r>
            <a:r>
              <a:rPr lang="zh-CN" altLang="en-US" sz="2200" dirty="0"/>
              <a:t>：</a:t>
            </a:r>
            <a:r>
              <a:rPr lang="en-US" altLang="zh-CN" sz="2200" dirty="0"/>
              <a:t>T</a:t>
            </a:r>
            <a:r>
              <a:rPr lang="zh-CN" altLang="en-US" sz="2200" dirty="0"/>
              <a:t>o locate steel plates by detecting the edge points of the steel plates</a:t>
            </a:r>
            <a:endParaRPr lang="zh-CN" altLang="en-US" sz="22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0" y="0"/>
            <a:ext cx="4198258" cy="6858000"/>
          </a:xfrm>
          <a:prstGeom prst="rect">
            <a:avLst/>
          </a:prstGeom>
        </p:spPr>
      </p:pic>
      <p:sp>
        <p:nvSpPr>
          <p:cNvPr id="8" name="ïśľiḋe"/>
          <p:cNvSpPr/>
          <p:nvPr/>
        </p:nvSpPr>
        <p:spPr>
          <a:xfrm>
            <a:off x="516811" y="1881833"/>
            <a:ext cx="2721526" cy="664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38709" tIns="19355" rIns="38709" bIns="19355" rtlCol="0" anchor="b" anchorCtr="0">
            <a:spAutoFit/>
          </a:bodyPr>
          <a:lstStyle/>
          <a:p>
            <a:pPr algn="ctr"/>
            <a:r>
              <a:rPr kumimoji="1" lang="en-US" altLang="zh-CN" sz="4065" b="1" dirty="0">
                <a:solidFill>
                  <a:schemeClr val="bg1">
                    <a:alpha val="90000"/>
                  </a:schemeClr>
                </a:solidFill>
                <a:cs typeface="+mn-ea"/>
                <a:sym typeface="+mn-lt"/>
              </a:rPr>
              <a:t>CONTENTS</a:t>
            </a:r>
            <a:endParaRPr kumimoji="1" lang="en-US" altLang="zh-CN" sz="4065" b="1" dirty="0">
              <a:solidFill>
                <a:schemeClr val="bg1">
                  <a:alpha val="90000"/>
                </a:schemeClr>
              </a:solidFill>
              <a:cs typeface="+mn-ea"/>
              <a:sym typeface="+mn-lt"/>
            </a:endParaRPr>
          </a:p>
        </p:txBody>
      </p:sp>
      <p:pic>
        <p:nvPicPr>
          <p:cNvPr id="11" name="图片 10"/>
          <p:cNvPicPr>
            <a:picLocks noChangeAspect="1"/>
          </p:cNvPicPr>
          <p:nvPr/>
        </p:nvPicPr>
        <p:blipFill>
          <a:blip r:embed="rId2"/>
          <a:stretch>
            <a:fillRect/>
          </a:stretch>
        </p:blipFill>
        <p:spPr>
          <a:xfrm>
            <a:off x="2774207" y="6108127"/>
            <a:ext cx="1536325" cy="749873"/>
          </a:xfrm>
          <a:prstGeom prst="rect">
            <a:avLst/>
          </a:prstGeom>
        </p:spPr>
      </p:pic>
      <p:grpSp>
        <p:nvGrpSpPr>
          <p:cNvPr id="36" name="组合 35"/>
          <p:cNvGrpSpPr/>
          <p:nvPr/>
        </p:nvGrpSpPr>
        <p:grpSpPr>
          <a:xfrm>
            <a:off x="5369602" y="1474985"/>
            <a:ext cx="5458460" cy="584775"/>
            <a:chOff x="5369602" y="697110"/>
            <a:chExt cx="5458460" cy="584775"/>
          </a:xfrm>
        </p:grpSpPr>
        <p:sp>
          <p:nvSpPr>
            <p:cNvPr id="21" name="TextBox 3"/>
            <p:cNvSpPr txBox="1">
              <a:spLocks noChangeArrowheads="1"/>
            </p:cNvSpPr>
            <p:nvPr/>
          </p:nvSpPr>
          <p:spPr bwMode="auto">
            <a:xfrm>
              <a:off x="6366552" y="728225"/>
              <a:ext cx="4461510" cy="443230"/>
            </a:xfrm>
            <a:prstGeom prst="rect">
              <a:avLst/>
            </a:prstGeom>
            <a:noFill/>
            <a:ln w="9525">
              <a:noFill/>
              <a:miter lim="800000"/>
            </a:ln>
          </p:spPr>
          <p:txBody>
            <a:bodyPr wrap="square">
              <a:spAutoFit/>
            </a:bodyPr>
            <a:lstStyle>
              <a:defPPr>
                <a:defRPr lang="zh-CN"/>
              </a:defPPr>
              <a:lvl1pPr marR="0" lvl="0" indent="0" fontAlgn="auto">
                <a:lnSpc>
                  <a:spcPct val="100000"/>
                </a:lnSpc>
                <a:spcBef>
                  <a:spcPct val="0"/>
                </a:spcBef>
                <a:spcAft>
                  <a:spcPts val="0"/>
                </a:spcAft>
                <a:buClrTx/>
                <a:buSzTx/>
                <a:buFontTx/>
                <a:buNone/>
                <a:defRPr kumimoji="0" sz="2285" b="1" i="0" u="none" strike="noStrike" cap="none" spc="0" normalizeH="0" baseline="0">
                  <a:ln>
                    <a:noFill/>
                  </a:ln>
                  <a:solidFill>
                    <a:srgbClr val="000000">
                      <a:lumMod val="75000"/>
                      <a:lumOff val="25000"/>
                    </a:srgbClr>
                  </a:solidFill>
                  <a:effectLst/>
                  <a:uLnTx/>
                  <a:uFillTx/>
                  <a:cs typeface="+mn-ea"/>
                </a:defRPr>
              </a:lvl1pPr>
            </a:lstStyle>
            <a:p>
              <a:r>
                <a:rPr lang="zh-CN" altLang="en-US" dirty="0">
                  <a:latin typeface="+mj-lt"/>
                  <a:cs typeface="+mj-lt"/>
                  <a:sym typeface="+mn-lt"/>
                </a:rPr>
                <a:t>Background Introduction</a:t>
              </a:r>
              <a:endParaRPr lang="zh-CN" altLang="en-US" dirty="0">
                <a:latin typeface="+mj-lt"/>
                <a:cs typeface="+mj-lt"/>
                <a:sym typeface="+mn-lt"/>
              </a:endParaRPr>
            </a:p>
          </p:txBody>
        </p:sp>
        <p:sp>
          <p:nvSpPr>
            <p:cNvPr id="23" name="文本框 23"/>
            <p:cNvSpPr txBox="1">
              <a:spLocks noChangeArrowheads="1"/>
            </p:cNvSpPr>
            <p:nvPr/>
          </p:nvSpPr>
          <p:spPr bwMode="auto">
            <a:xfrm>
              <a:off x="5369602" y="697110"/>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01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8" name="组合 37"/>
          <p:cNvGrpSpPr/>
          <p:nvPr/>
        </p:nvGrpSpPr>
        <p:grpSpPr>
          <a:xfrm>
            <a:off x="5369602" y="2187511"/>
            <a:ext cx="5031854" cy="592309"/>
            <a:chOff x="5369602" y="1508147"/>
            <a:chExt cx="5031854" cy="592309"/>
          </a:xfrm>
        </p:grpSpPr>
        <p:sp>
          <p:nvSpPr>
            <p:cNvPr id="22" name="TextBox 3"/>
            <p:cNvSpPr txBox="1">
              <a:spLocks noChangeArrowheads="1"/>
            </p:cNvSpPr>
            <p:nvPr/>
          </p:nvSpPr>
          <p:spPr bwMode="auto">
            <a:xfrm>
              <a:off x="6366774" y="1578486"/>
              <a:ext cx="4034682" cy="521970"/>
            </a:xfrm>
            <a:prstGeom prst="rect">
              <a:avLst/>
            </a:prstGeom>
            <a:noFill/>
            <a:ln w="9525">
              <a:noFill/>
              <a:miter lim="800000"/>
            </a:ln>
          </p:spPr>
          <p:txBody>
            <a:bodyPr wrap="square">
              <a:spAutoFit/>
            </a:bodyPr>
            <a:lstStyle>
              <a:defPPr>
                <a:defRPr lang="zh-CN"/>
              </a:defPPr>
              <a:lvl1pPr defTabSz="193675">
                <a:spcBef>
                  <a:spcPct val="0"/>
                </a:spcBef>
                <a:defRPr sz="2795" b="1">
                  <a:solidFill>
                    <a:srgbClr val="FF0000"/>
                  </a:solidFill>
                  <a:cs typeface="+mn-ea"/>
                </a:defRPr>
              </a:lvl1pPr>
            </a:lstStyle>
            <a:p>
              <a:r>
                <a:rPr lang="zh-CN" altLang="en-US" dirty="0">
                  <a:sym typeface="+mn-lt"/>
                </a:rPr>
                <a:t>Technical Solution</a:t>
              </a:r>
              <a:endParaRPr lang="zh-CN" altLang="en-US" dirty="0">
                <a:sym typeface="+mn-lt"/>
              </a:endParaRPr>
            </a:p>
          </p:txBody>
        </p:sp>
        <p:sp>
          <p:nvSpPr>
            <p:cNvPr id="24" name="文本框 25"/>
            <p:cNvSpPr txBox="1">
              <a:spLocks noChangeArrowheads="1"/>
            </p:cNvSpPr>
            <p:nvPr/>
          </p:nvSpPr>
          <p:spPr bwMode="auto">
            <a:xfrm>
              <a:off x="5369602" y="1508147"/>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02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9" name="组合 38"/>
          <p:cNvGrpSpPr/>
          <p:nvPr/>
        </p:nvGrpSpPr>
        <p:grpSpPr>
          <a:xfrm>
            <a:off x="5369602" y="3688763"/>
            <a:ext cx="5031740" cy="584775"/>
            <a:chOff x="5369602" y="3128972"/>
            <a:chExt cx="5031740" cy="584775"/>
          </a:xfrm>
        </p:grpSpPr>
        <p:sp>
          <p:nvSpPr>
            <p:cNvPr id="25" name="TextBox 3"/>
            <p:cNvSpPr txBox="1">
              <a:spLocks noChangeArrowheads="1"/>
            </p:cNvSpPr>
            <p:nvPr/>
          </p:nvSpPr>
          <p:spPr bwMode="auto">
            <a:xfrm>
              <a:off x="6366552" y="3199457"/>
              <a:ext cx="4034790"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Future Outlook</a:t>
              </a:r>
              <a:endParaRPr lang="zh-CN" altLang="en-US" sz="2285" dirty="0">
                <a:latin typeface="+mn-lt"/>
                <a:ea typeface="+mn-ea"/>
                <a:sym typeface="+mn-lt"/>
              </a:endParaRPr>
            </a:p>
          </p:txBody>
        </p:sp>
        <p:sp>
          <p:nvSpPr>
            <p:cNvPr id="26" name="文本框 25"/>
            <p:cNvSpPr txBox="1">
              <a:spLocks noChangeArrowheads="1"/>
            </p:cNvSpPr>
            <p:nvPr/>
          </p:nvSpPr>
          <p:spPr bwMode="auto">
            <a:xfrm>
              <a:off x="5369602" y="3128972"/>
              <a:ext cx="1151467" cy="58477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04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grpSp>
        <p:nvGrpSpPr>
          <p:cNvPr id="37" name="组合 36"/>
          <p:cNvGrpSpPr/>
          <p:nvPr/>
        </p:nvGrpSpPr>
        <p:grpSpPr>
          <a:xfrm>
            <a:off x="5369602" y="2938137"/>
            <a:ext cx="4686311" cy="583565"/>
            <a:chOff x="5369602" y="2318559"/>
            <a:chExt cx="4686311" cy="583565"/>
          </a:xfrm>
        </p:grpSpPr>
        <p:sp>
          <p:nvSpPr>
            <p:cNvPr id="28" name="TextBox 3"/>
            <p:cNvSpPr txBox="1">
              <a:spLocks noChangeArrowheads="1"/>
            </p:cNvSpPr>
            <p:nvPr/>
          </p:nvSpPr>
          <p:spPr bwMode="auto">
            <a:xfrm>
              <a:off x="6366774" y="2388898"/>
              <a:ext cx="3689139" cy="443230"/>
            </a:xfrm>
            <a:prstGeom prst="rect">
              <a:avLst/>
            </a:prstGeom>
            <a:noFill/>
            <a:ln w="9525">
              <a:noFill/>
              <a:miter lim="800000"/>
            </a:ln>
          </p:spPr>
          <p:txBody>
            <a:bodyPr wrap="square">
              <a:spAutoFit/>
            </a:bodyPr>
            <a:lstStyle>
              <a:defPPr>
                <a:defRPr lang="en-US"/>
              </a:defPPr>
              <a:lvl1pPr marR="0" lvl="0" indent="0" fontAlgn="auto">
                <a:lnSpc>
                  <a:spcPct val="100000"/>
                </a:lnSpc>
                <a:spcBef>
                  <a:spcPct val="0"/>
                </a:spcBef>
                <a:spcAft>
                  <a:spcPts val="0"/>
                </a:spcAft>
                <a:buClrTx/>
                <a:buSzTx/>
                <a:buFontTx/>
                <a:buNone/>
                <a:defRPr kumimoji="0" sz="4400" b="1" i="0" u="none" strike="noStrike" cap="none" spc="0" normalizeH="0" baseline="0">
                  <a:ln>
                    <a:noFill/>
                  </a:ln>
                  <a:solidFill>
                    <a:srgbClr val="000000">
                      <a:lumMod val="75000"/>
                      <a:lumOff val="25000"/>
                    </a:srgbClr>
                  </a:solidFill>
                  <a:effectLst/>
                  <a:uLnTx/>
                  <a:uFillTx/>
                  <a:latin typeface="Century Gothic" panose="020B0502020202020204"/>
                  <a:ea typeface="微软雅黑" panose="020B0503020204020204" charset="-122"/>
                  <a:cs typeface="+mn-ea"/>
                </a:defRPr>
              </a:lvl1pPr>
            </a:lstStyle>
            <a:p>
              <a:r>
                <a:rPr lang="zh-CN" altLang="en-US" sz="2285" dirty="0">
                  <a:latin typeface="+mn-lt"/>
                  <a:ea typeface="+mn-ea"/>
                  <a:sym typeface="+mn-lt"/>
                </a:rPr>
                <a:t>Technical Summary</a:t>
              </a:r>
              <a:endParaRPr lang="zh-CN" altLang="en-US" sz="2285" dirty="0">
                <a:latin typeface="+mn-lt"/>
                <a:ea typeface="+mn-ea"/>
                <a:sym typeface="+mn-lt"/>
              </a:endParaRPr>
            </a:p>
          </p:txBody>
        </p:sp>
        <p:sp>
          <p:nvSpPr>
            <p:cNvPr id="29" name="文本框 25"/>
            <p:cNvSpPr txBox="1">
              <a:spLocks noChangeArrowheads="1"/>
            </p:cNvSpPr>
            <p:nvPr/>
          </p:nvSpPr>
          <p:spPr bwMode="auto">
            <a:xfrm>
              <a:off x="5369602" y="2318559"/>
              <a:ext cx="1151467" cy="583565"/>
            </a:xfrm>
            <a:prstGeom prst="rect">
              <a:avLst/>
            </a:prstGeom>
            <a:noFill/>
            <a:ln w="9525">
              <a:noFill/>
              <a:miter lim="800000"/>
            </a:ln>
          </p:spPr>
          <p:txBody>
            <a:bodyPr>
              <a:spAutoFit/>
            </a:bodyPr>
            <a:lstStyle/>
            <a:p>
              <a:pPr defTabSz="193675">
                <a:defRPr/>
              </a:pPr>
              <a:r>
                <a:rPr lang="en-US" altLang="zh-CN" sz="3200" b="1" dirty="0">
                  <a:solidFill>
                    <a:srgbClr val="FB2642"/>
                  </a:solidFill>
                  <a:cs typeface="+mn-ea"/>
                  <a:sym typeface="+mn-lt"/>
                </a:rPr>
                <a:t>03 </a:t>
              </a:r>
              <a:r>
                <a:rPr lang="en-US" altLang="zh-CN" sz="3200" dirty="0">
                  <a:solidFill>
                    <a:srgbClr val="FB2642"/>
                  </a:solidFill>
                  <a:cs typeface="+mn-ea"/>
                  <a:sym typeface="+mn-lt"/>
                </a:rPr>
                <a:t>/</a:t>
              </a:r>
              <a:endParaRPr lang="zh-CN" altLang="en-US" sz="3200" dirty="0">
                <a:solidFill>
                  <a:srgbClr val="FB2642"/>
                </a:solidFill>
                <a:cs typeface="+mn-ea"/>
                <a:sym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zh-CN" altLang="en-US" spc="267" dirty="0">
              <a:sym typeface="+mn-lt"/>
            </a:endParaRPr>
          </a:p>
        </p:txBody>
      </p:sp>
      <p:sp>
        <p:nvSpPr>
          <p:cNvPr id="6" name="文本框 5"/>
          <p:cNvSpPr txBox="1"/>
          <p:nvPr/>
        </p:nvSpPr>
        <p:spPr>
          <a:xfrm>
            <a:off x="777240" y="1376045"/>
            <a:ext cx="8341360" cy="1266190"/>
          </a:xfrm>
          <a:prstGeom prst="rect">
            <a:avLst/>
          </a:prstGeom>
          <a:noFill/>
        </p:spPr>
        <p:txBody>
          <a:bodyPr wrap="square">
            <a:spAutoFit/>
          </a:bodyPr>
          <a:lstStyle/>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en-US" altLang="zh-CN"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1. </a:t>
            </a: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Traditional Detection Method: Using Canny Edge Detection</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en-US" altLang="zh-CN"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2. </a:t>
            </a: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Small Model Detection: Using YOLOv8</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384175" marR="0" lvl="0" indent="-384175"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defRPr/>
            </a:pPr>
            <a:r>
              <a:rPr kumimoji="0" lang="en-US" altLang="zh-CN"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3. </a:t>
            </a:r>
            <a:r>
              <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Large Model Detection: Using Segment Anything</a:t>
            </a:r>
            <a:endParaRPr kumimoji="0"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777240" y="928370"/>
            <a:ext cx="11170920" cy="148590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kumimoji="0" sz="4000" b="0" i="0" u="none" strike="noStrike" kern="1200" cap="none" spc="0" normalizeH="0" baseline="0" noProof="0" dirty="0">
                <a:ln>
                  <a:noFill/>
                </a:ln>
                <a:solidFill>
                  <a:srgbClr val="191B0E"/>
                </a:solidFill>
                <a:effectLst/>
                <a:uLnTx/>
                <a:uFillTx/>
                <a:ea typeface="华文楷体" panose="02010600040101010101" pitchFamily="2" charset="-122"/>
                <a:cs typeface="+mj-cs"/>
              </a:rPr>
              <a:t>Solution 1</a:t>
            </a:r>
            <a:br>
              <a:rPr kumimoji="0" lang="en-US" altLang="zh-CN" sz="4000" b="0" i="0" u="none" strike="noStrike" kern="1200" cap="none" spc="0" normalizeH="0" baseline="0" noProof="0" dirty="0">
                <a:ln>
                  <a:noFill/>
                </a:ln>
                <a:solidFill>
                  <a:srgbClr val="191B0E"/>
                </a:solidFill>
                <a:effectLst/>
                <a:uLnTx/>
                <a:uFillTx/>
                <a:latin typeface="Franklin Gothic Book"/>
                <a:ea typeface="华文楷体" panose="02010600040101010101" pitchFamily="2" charset="-122"/>
                <a:cs typeface="+mj-cs"/>
              </a:rPr>
            </a:br>
            <a:r>
              <a:rPr kumimoji="0" sz="4000" b="0" i="0" u="none" strike="noStrike" kern="1200" cap="none" spc="0" normalizeH="0" baseline="0" noProof="0" dirty="0">
                <a:ln>
                  <a:noFill/>
                </a:ln>
                <a:solidFill>
                  <a:srgbClr val="191B0E"/>
                </a:solidFill>
                <a:effectLst/>
                <a:uLnTx/>
                <a:uFillTx/>
                <a:ea typeface="华文楷体" panose="02010600040101010101" pitchFamily="2" charset="-122"/>
              </a:rPr>
              <a:t>Traditional Detection Method - Using Canny Edge</a:t>
            </a:r>
            <a:r>
              <a:rPr kumimoji="0" lang="en-US" sz="4000" b="0" i="0" u="none" strike="noStrike" kern="1200" cap="none" spc="0" normalizeH="0" baseline="0" noProof="0" dirty="0">
                <a:ln>
                  <a:noFill/>
                </a:ln>
                <a:solidFill>
                  <a:srgbClr val="191B0E"/>
                </a:solidFill>
                <a:effectLst/>
                <a:uLnTx/>
                <a:uFillTx/>
                <a:ea typeface="华文楷体" panose="02010600040101010101" pitchFamily="2" charset="-122"/>
              </a:rPr>
              <a:t> </a:t>
            </a:r>
            <a:r>
              <a:rPr kumimoji="0" sz="4000" b="0" i="0" u="none" strike="noStrike" kern="1200" cap="none" spc="0" normalizeH="0" baseline="0" noProof="0" dirty="0">
                <a:ln>
                  <a:noFill/>
                </a:ln>
                <a:solidFill>
                  <a:srgbClr val="191B0E"/>
                </a:solidFill>
                <a:effectLst/>
                <a:uLnTx/>
                <a:uFillTx/>
                <a:ea typeface="华文楷体" panose="02010600040101010101" pitchFamily="2" charset="-122"/>
              </a:rPr>
              <a:t>Detection</a:t>
            </a:r>
            <a:endParaRPr kumimoji="0" sz="4000" b="0" i="0" u="none" strike="noStrike" kern="1200" cap="none" spc="0" normalizeH="0" baseline="0" noProof="0" dirty="0">
              <a:ln>
                <a:noFill/>
              </a:ln>
              <a:solidFill>
                <a:srgbClr val="191B0E"/>
              </a:solidFill>
              <a:effectLst/>
              <a:uLnTx/>
              <a:uFillTx/>
              <a:ea typeface="华文楷体" panose="02010600040101010101" pitchFamily="2" charset="-122"/>
            </a:endParaRPr>
          </a:p>
        </p:txBody>
      </p:sp>
      <p:sp>
        <p:nvSpPr>
          <p:cNvPr id="6" name="内容占位符 2"/>
          <p:cNvSpPr txBox="1"/>
          <p:nvPr/>
        </p:nvSpPr>
        <p:spPr>
          <a:xfrm>
            <a:off x="777240" y="2284730"/>
            <a:ext cx="10958195" cy="4104005"/>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Start by applying median blur to the image，</a:t>
            </a:r>
            <a:r>
              <a:rPr kumimoji="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rPr>
              <a:t>Then set the parameters minVal and maxVal for double threshold detection to 50 and 100</a:t>
            </a:r>
            <a:endParaRPr kumimoji="0" b="0" i="0" u="none" strike="noStrike" kern="1200" cap="none" spc="0" normalizeH="0" baseline="0" noProof="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After processing the image with Canny, perform dilation and erosion operations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D</a:t>
            </a: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ilation (23 times) and erosion (9 times) operations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r>
              <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Then invert the colors of the image</a:t>
            </a:r>
            <a:endParaRPr kumimoji="0" 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r>
              <a:rPr noProof="0">
                <a:ln>
                  <a:noFill/>
                </a:ln>
                <a:solidFill>
                  <a:srgbClr val="191B0E"/>
                </a:solidFill>
                <a:effectLst/>
                <a:uLnTx/>
                <a:uFillTx/>
                <a:latin typeface="+mj-lt"/>
                <a:ea typeface="华文楷体" panose="02010600040101010101" pitchFamily="2" charset="-122"/>
                <a:cs typeface="+mj-lt"/>
                <a:sym typeface="+mn-ea"/>
              </a:rPr>
              <a:t>Next, use the findContours function to find all contours.</a:t>
            </a:r>
            <a:r>
              <a:rPr lang="en-US" noProof="0">
                <a:ln>
                  <a:noFill/>
                </a:ln>
                <a:solidFill>
                  <a:srgbClr val="191B0E"/>
                </a:solidFill>
                <a:effectLst/>
                <a:uLnTx/>
                <a:uFillTx/>
                <a:latin typeface="+mj-lt"/>
                <a:ea typeface="华文楷体" panose="02010600040101010101" pitchFamily="2" charset="-122"/>
                <a:cs typeface="+mj-lt"/>
                <a:sym typeface="+mn-ea"/>
              </a:rPr>
              <a:t> </a:t>
            </a:r>
            <a:r>
              <a:rPr noProof="0" dirty="0">
                <a:ln>
                  <a:noFill/>
                </a:ln>
                <a:solidFill>
                  <a:srgbClr val="191B0E"/>
                </a:solidFill>
                <a:effectLst/>
                <a:uLnTx/>
                <a:uFillTx/>
                <a:latin typeface="+mj-lt"/>
                <a:ea typeface="华文楷体" panose="02010600040101010101" pitchFamily="2" charset="-122"/>
                <a:cs typeface="+mj-lt"/>
                <a:sym typeface="+mn-ea"/>
              </a:rPr>
              <a:t>Use RETR_EXTERNAL (only detect external contours)</a:t>
            </a:r>
            <a:r>
              <a:rPr lang="en-US" noProof="0" dirty="0">
                <a:ln>
                  <a:noFill/>
                </a:ln>
                <a:solidFill>
                  <a:srgbClr val="191B0E"/>
                </a:solidFill>
                <a:effectLst/>
                <a:uLnTx/>
                <a:uFillTx/>
                <a:latin typeface="+mj-lt"/>
                <a:ea typeface="华文楷体" panose="02010600040101010101" pitchFamily="2" charset="-122"/>
                <a:cs typeface="+mj-lt"/>
                <a:sym typeface="+mn-ea"/>
              </a:rPr>
              <a:t> </a:t>
            </a:r>
            <a:r>
              <a:rPr noProof="0" dirty="0">
                <a:ln>
                  <a:noFill/>
                </a:ln>
                <a:solidFill>
                  <a:srgbClr val="191B0E"/>
                </a:solidFill>
                <a:effectLst/>
                <a:uLnTx/>
                <a:uFillTx/>
                <a:latin typeface="+mj-lt"/>
                <a:ea typeface="华文楷体" panose="02010600040101010101" pitchFamily="2" charset="-122"/>
                <a:cs typeface="+mj-lt"/>
                <a:sym typeface="+mn-ea"/>
              </a:rPr>
              <a:t>and CHAIN_APPROX_SIMPLE mode (compresses horizontal, vertical, and diagonal segments and leaves only their end points)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a:defRPr/>
            </a:pP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sp>
        <p:nvSpPr>
          <p:cNvPr id="4" name="标题 1"/>
          <p:cNvSpPr txBox="1"/>
          <p:nvPr/>
        </p:nvSpPr>
        <p:spPr>
          <a:xfrm>
            <a:off x="777240" y="928370"/>
            <a:ext cx="11170920" cy="148590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0" marR="0" lvl="0" indent="0" algn="l" defTabSz="914400" rtl="0" eaLnBrk="1" fontAlgn="auto" latinLnBrk="0" hangingPunct="1">
              <a:lnSpc>
                <a:spcPct val="89000"/>
              </a:lnSpc>
              <a:spcBef>
                <a:spcPct val="0"/>
              </a:spcBef>
              <a:spcAft>
                <a:spcPts val="0"/>
              </a:spcAft>
              <a:buClrTx/>
              <a:buSzTx/>
              <a:buFontTx/>
              <a:buNone/>
              <a:defRPr/>
            </a:pPr>
            <a:r>
              <a:rPr kumimoji="0" sz="4000" b="0" i="0" u="none" strike="noStrike" kern="1200" cap="none" spc="0" normalizeH="0" baseline="0" noProof="0" dirty="0">
                <a:ln>
                  <a:noFill/>
                </a:ln>
                <a:solidFill>
                  <a:srgbClr val="191B0E"/>
                </a:solidFill>
                <a:effectLst/>
                <a:uLnTx/>
                <a:uFillTx/>
                <a:ea typeface="华文楷体" panose="02010600040101010101" pitchFamily="2" charset="-122"/>
                <a:cs typeface="+mj-lt"/>
              </a:rPr>
              <a:t>Solution 1</a:t>
            </a:r>
            <a:br>
              <a:rPr kumimoji="0" lang="en-US" altLang="zh-CN" sz="4000" b="0" i="0" u="none" strike="noStrike" kern="1200" cap="none" spc="0" normalizeH="0" baseline="0" noProof="0" dirty="0">
                <a:ln>
                  <a:noFill/>
                </a:ln>
                <a:solidFill>
                  <a:srgbClr val="191B0E"/>
                </a:solidFill>
                <a:effectLst/>
                <a:uLnTx/>
                <a:uFillTx/>
                <a:ea typeface="华文楷体" panose="02010600040101010101" pitchFamily="2" charset="-122"/>
                <a:cs typeface="+mj-lt"/>
              </a:rPr>
            </a:br>
            <a:r>
              <a:rPr kumimoji="0" sz="4000" b="0" i="0" u="none" strike="noStrike" kern="1200" cap="none" spc="0" normalizeH="0" baseline="0" noProof="0" dirty="0">
                <a:ln>
                  <a:noFill/>
                </a:ln>
                <a:solidFill>
                  <a:srgbClr val="191B0E"/>
                </a:solidFill>
                <a:effectLst/>
                <a:uLnTx/>
                <a:uFillTx/>
                <a:ea typeface="华文楷体" panose="02010600040101010101" pitchFamily="2" charset="-122"/>
                <a:cs typeface="+mj-lt"/>
              </a:rPr>
              <a:t>Traditional Detection Method - Using Canny Edge</a:t>
            </a:r>
            <a:r>
              <a:rPr kumimoji="0" lang="en-US" sz="4000" b="0" i="0" u="none" strike="noStrike" kern="1200" cap="none" spc="0" normalizeH="0" baseline="0" noProof="0" dirty="0">
                <a:ln>
                  <a:noFill/>
                </a:ln>
                <a:solidFill>
                  <a:srgbClr val="191B0E"/>
                </a:solidFill>
                <a:effectLst/>
                <a:uLnTx/>
                <a:uFillTx/>
                <a:ea typeface="华文楷体" panose="02010600040101010101" pitchFamily="2" charset="-122"/>
                <a:cs typeface="+mj-lt"/>
              </a:rPr>
              <a:t> </a:t>
            </a:r>
            <a:r>
              <a:rPr kumimoji="0" sz="4000" b="0" i="0" u="none" strike="noStrike" kern="1200" cap="none" spc="0" normalizeH="0" baseline="0" noProof="0" dirty="0">
                <a:ln>
                  <a:noFill/>
                </a:ln>
                <a:solidFill>
                  <a:srgbClr val="191B0E"/>
                </a:solidFill>
                <a:effectLst/>
                <a:uLnTx/>
                <a:uFillTx/>
                <a:ea typeface="华文楷体" panose="02010600040101010101" pitchFamily="2" charset="-122"/>
                <a:cs typeface="+mj-lt"/>
              </a:rPr>
              <a:t>Detection</a:t>
            </a:r>
            <a:endParaRPr kumimoji="0" sz="4000" b="0" i="0" u="none" strike="noStrike" kern="1200" cap="none" spc="0" normalizeH="0" baseline="0" noProof="0" dirty="0">
              <a:ln>
                <a:noFill/>
              </a:ln>
              <a:solidFill>
                <a:srgbClr val="191B0E"/>
              </a:solidFill>
              <a:effectLst/>
              <a:uLnTx/>
              <a:uFillTx/>
              <a:ea typeface="华文楷体" panose="02010600040101010101" pitchFamily="2" charset="-122"/>
              <a:cs typeface="+mj-lt"/>
            </a:endParaRPr>
          </a:p>
        </p:txBody>
      </p:sp>
      <p:sp>
        <p:nvSpPr>
          <p:cNvPr id="6" name="内容占位符 2"/>
          <p:cNvSpPr txBox="1"/>
          <p:nvPr/>
        </p:nvSpPr>
        <p:spPr>
          <a:xfrm>
            <a:off x="777240" y="2317750"/>
            <a:ext cx="10958195" cy="4104005"/>
          </a:xfrm>
          <a:prstGeom prst="rect">
            <a:avLst/>
          </a:prstGeom>
        </p:spPr>
        <p:txBody>
          <a:bodyPr vert="horz" lIns="91440" tIns="45720" rIns="91440" bIns="45720" rtlCol="0">
            <a:noAutofit/>
          </a:bodyPr>
          <a:lst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457200" marR="0" lvl="0" indent="-457200" algn="l" defTabSz="914400" rtl="0" eaLnBrk="1" fontAlgn="auto" latinLnBrk="0" hangingPunct="1">
              <a:lnSpc>
                <a:spcPct val="94000"/>
              </a:lnSpc>
              <a:spcBef>
                <a:spcPts val="1000"/>
              </a:spcBef>
              <a:spcAft>
                <a:spcPts val="200"/>
              </a:spcAft>
              <a:buClrTx/>
              <a:buSzTx/>
              <a:buFont typeface="+mj-lt"/>
              <a:buAutoNum type="arabicPeriod" startAt="6"/>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Filter all contours: Observe steel plates and determine that the steel plate length is greater than 1300 pixels, analyze that the contour perimeter is greater than 2600 pixels. If the length is less than 1300 pixels, skip contours that do not meet the standard.</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startAt="6"/>
              <a:defRPr/>
            </a:pPr>
            <a:r>
              <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And set that if the top y-value is less than 50 or the bottom y-value is greater than 2030, it can clear false detections</a:t>
            </a:r>
            <a:endParaRPr kumimoji="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startAt="6"/>
              <a:defRPr/>
            </a:pPr>
            <a:r>
              <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Calculate the minimum bounding rectangle of the contours, determine the coordinates of the four corner points, and obtain the position information of the steel plate</a:t>
            </a:r>
            <a:endParaRPr kumimoji="0" lang="zh-CN" altLang="en-US"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a:p>
            <a:pPr marL="457200" marR="0" lvl="0" indent="-457200" algn="l" defTabSz="914400" rtl="0" eaLnBrk="1" fontAlgn="auto" latinLnBrk="0" hangingPunct="1">
              <a:lnSpc>
                <a:spcPct val="94000"/>
              </a:lnSpc>
              <a:spcBef>
                <a:spcPts val="1000"/>
              </a:spcBef>
              <a:spcAft>
                <a:spcPts val="200"/>
              </a:spcAft>
              <a:buClrTx/>
              <a:buSzTx/>
              <a:buFont typeface="+mj-lt"/>
              <a:buAutoNum type="arabicPeriod" startAt="6"/>
              <a:defRPr/>
            </a:pPr>
            <a:endParaRPr kumimoji="0" lang="en-US" altLang="zh-CN"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noChangeArrowheads="1"/>
          </p:cNvSpPr>
          <p:nvPr/>
        </p:nvSpPr>
        <p:spPr bwMode="auto">
          <a:xfrm>
            <a:off x="777240" y="467995"/>
            <a:ext cx="7044055" cy="460375"/>
          </a:xfrm>
          <a:prstGeom prst="rect">
            <a:avLst/>
          </a:prstGeom>
          <a:noFill/>
          <a:ln w="9525">
            <a:noFill/>
            <a:miter lim="800000"/>
          </a:ln>
        </p:spPr>
        <p:txBody>
          <a:bodyPr wrap="square">
            <a:spAutoFit/>
          </a:bodyPr>
          <a:lstStyle>
            <a:defPPr>
              <a:defRPr lang="zh-CN"/>
            </a:defPPr>
            <a:lvl1pPr>
              <a:defRPr sz="2400" b="1" spc="300">
                <a:solidFill>
                  <a:prstClr val="black"/>
                </a:solidFill>
                <a:latin typeface="+mn-lt"/>
                <a:ea typeface="+mn-ea"/>
                <a:cs typeface="+mn-ea"/>
              </a:defRPr>
            </a:lvl1pPr>
          </a:lstStyle>
          <a:p>
            <a:pPr marL="0" marR="0" lvl="0" indent="0" algn="l" defTabSz="386715" rtl="0" eaLnBrk="1" fontAlgn="auto" latinLnBrk="0" hangingPunct="1">
              <a:lnSpc>
                <a:spcPct val="100000"/>
              </a:lnSpc>
              <a:spcBef>
                <a:spcPts val="0"/>
              </a:spcBef>
              <a:spcAft>
                <a:spcPts val="0"/>
              </a:spcAft>
              <a:buClrTx/>
              <a:buSzTx/>
              <a:buFontTx/>
              <a:buNone/>
              <a:defRPr/>
            </a:pPr>
            <a:r>
              <a:rPr lang="zh-CN" altLang="en-US" spc="267" dirty="0">
                <a:sym typeface="+mn-lt"/>
              </a:rPr>
              <a:t>Technical Solution Comparison</a:t>
            </a:r>
            <a:endParaRPr lang="en-US" altLang="zh-CN" spc="267" dirty="0">
              <a:solidFill>
                <a:schemeClr val="tx1">
                  <a:lumMod val="50000"/>
                  <a:lumOff val="50000"/>
                </a:schemeClr>
              </a:solidFill>
              <a:sym typeface="+mn-lt"/>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664" y="1322016"/>
            <a:ext cx="3179120" cy="2119414"/>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4929" y="1322016"/>
            <a:ext cx="3179121" cy="2119414"/>
          </a:xfrm>
          <a:prstGeom prst="rect">
            <a:avLst/>
          </a:prstGeom>
        </p:spPr>
      </p:pic>
      <p:pic>
        <p:nvPicPr>
          <p:cNvPr id="4" name="图片 3"/>
          <p:cNvPicPr>
            <a:picLocks noChangeAspect="1"/>
          </p:cNvPicPr>
          <p:nvPr/>
        </p:nvPicPr>
        <p:blipFill>
          <a:blip r:embed="rId3"/>
          <a:stretch>
            <a:fillRect/>
          </a:stretch>
        </p:blipFill>
        <p:spPr>
          <a:xfrm>
            <a:off x="8098480" y="1314656"/>
            <a:ext cx="3179120" cy="2107932"/>
          </a:xfrm>
          <a:prstGeom prst="rect">
            <a:avLst/>
          </a:prstGeom>
        </p:spPr>
      </p:pic>
      <p:sp>
        <p:nvSpPr>
          <p:cNvPr id="20" name="文本框 19"/>
          <p:cNvSpPr txBox="1"/>
          <p:nvPr/>
        </p:nvSpPr>
        <p:spPr>
          <a:xfrm>
            <a:off x="974725" y="965200"/>
            <a:ext cx="2055495"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lang="zh-CN" altLang="en-US" sz="2000" dirty="0">
                <a:solidFill>
                  <a:srgbClr val="191B0E"/>
                </a:solidFill>
                <a:latin typeface="+mj-lt"/>
                <a:ea typeface="华文楷体" panose="02010600040101010101" pitchFamily="2" charset="-122"/>
                <a:cs typeface="+mj-lt"/>
              </a:rPr>
              <a:t>Original </a:t>
            </a:r>
            <a:r>
              <a:rPr lang="zh-CN" altLang="en-US" sz="2000" dirty="0">
                <a:solidFill>
                  <a:srgbClr val="191B0E"/>
                </a:solidFill>
                <a:latin typeface="Times New Roman (标题)" charset="0"/>
                <a:ea typeface="华文楷体" panose="02010600040101010101" pitchFamily="2" charset="-122"/>
                <a:cs typeface="Times New Roman (标题)" charset="0"/>
              </a:rPr>
              <a:t>Image</a:t>
            </a:r>
            <a:endParaRPr lang="zh-CN" altLang="en-US" sz="2000" dirty="0">
              <a:solidFill>
                <a:srgbClr val="191B0E"/>
              </a:solidFill>
              <a:latin typeface="Times New Roman (标题)" charset="0"/>
              <a:ea typeface="华文楷体" panose="02010600040101010101" pitchFamily="2" charset="-122"/>
              <a:cs typeface="Times New Roman (标题)" charset="0"/>
            </a:endParaRPr>
          </a:p>
        </p:txBody>
      </p:sp>
      <p:sp>
        <p:nvSpPr>
          <p:cNvPr id="22" name="文本框 21"/>
          <p:cNvSpPr txBox="1"/>
          <p:nvPr/>
        </p:nvSpPr>
        <p:spPr>
          <a:xfrm>
            <a:off x="4549775" y="920750"/>
            <a:ext cx="2549525"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sz="2000" dirty="0">
                <a:solidFill>
                  <a:srgbClr val="191B0E"/>
                </a:solidFill>
                <a:latin typeface="Times New Roman (标题)" charset="0"/>
                <a:ea typeface="华文楷体" panose="02010600040101010101" pitchFamily="2" charset="-122"/>
                <a:cs typeface="Times New Roman (标题)" charset="0"/>
              </a:rPr>
              <a:t>Canny Edge Detection</a:t>
            </a:r>
            <a:endParaRPr sz="2000" dirty="0">
              <a:solidFill>
                <a:srgbClr val="191B0E"/>
              </a:solidFill>
              <a:latin typeface="Times New Roman (标题)" charset="0"/>
              <a:ea typeface="华文楷体" panose="02010600040101010101" pitchFamily="2" charset="-122"/>
              <a:cs typeface="Times New Roman (标题)" charset="0"/>
            </a:endParaRPr>
          </a:p>
        </p:txBody>
      </p:sp>
      <p:sp>
        <p:nvSpPr>
          <p:cNvPr id="23" name="文本框 22"/>
          <p:cNvSpPr txBox="1"/>
          <p:nvPr/>
        </p:nvSpPr>
        <p:spPr>
          <a:xfrm>
            <a:off x="777239" y="4921461"/>
            <a:ext cx="718005" cy="381643"/>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lang="zh-CN" altLang="en-US" sz="2000" dirty="0">
                <a:solidFill>
                  <a:srgbClr val="191B0E"/>
                </a:solidFill>
                <a:latin typeface="Arial" panose="020B0604020202020204" pitchFamily="34" charset="0"/>
                <a:ea typeface="华文楷体" panose="02010600040101010101" pitchFamily="2" charset="-122"/>
                <a:cs typeface="Arial" panose="020B0604020202020204" pitchFamily="34" charset="0"/>
              </a:rPr>
              <a:t>反转</a:t>
            </a:r>
            <a:endParaRPr kumimoji="0" lang="zh-CN" altLang="en-US" sz="2000" b="0" i="0" u="none" strike="noStrike" kern="1200" cap="none" spc="0" normalizeH="0" baseline="0" noProof="0" dirty="0">
              <a:ln>
                <a:noFill/>
              </a:ln>
              <a:solidFill>
                <a:srgbClr val="191B0E"/>
              </a:solidFill>
              <a:effectLst/>
              <a:uLnTx/>
              <a:uFillTx/>
              <a:latin typeface="Arial" panose="020B0604020202020204" pitchFamily="34" charset="0"/>
              <a:ea typeface="华文楷体" panose="02010600040101010101" pitchFamily="2" charset="-122"/>
              <a:cs typeface="Arial" panose="020B0604020202020204" pitchFamily="34" charset="0"/>
            </a:endParaRPr>
          </a:p>
        </p:txBody>
      </p:sp>
      <p:sp>
        <p:nvSpPr>
          <p:cNvPr id="24" name="文本框 23"/>
          <p:cNvSpPr txBox="1"/>
          <p:nvPr/>
        </p:nvSpPr>
        <p:spPr>
          <a:xfrm>
            <a:off x="847090" y="3688080"/>
            <a:ext cx="2363470"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lang="zh-CN" altLang="en-US" sz="2000" dirty="0">
                <a:solidFill>
                  <a:srgbClr val="191B0E"/>
                </a:solidFill>
                <a:latin typeface="+mj-lt"/>
                <a:ea typeface="华文楷体" panose="02010600040101010101" pitchFamily="2" charset="-122"/>
                <a:cs typeface="+mj-lt"/>
              </a:rPr>
              <a:t>Edge Point Detection</a:t>
            </a:r>
            <a:endParaRPr lang="zh-CN" altLang="en-US" sz="2000" dirty="0">
              <a:solidFill>
                <a:srgbClr val="191B0E"/>
              </a:solidFill>
              <a:latin typeface="+mj-lt"/>
              <a:ea typeface="华文楷体" panose="02010600040101010101" pitchFamily="2" charset="-122"/>
              <a:cs typeface="+mj-lt"/>
            </a:endParaRPr>
          </a:p>
        </p:txBody>
      </p:sp>
      <p:pic>
        <p:nvPicPr>
          <p:cNvPr id="32" name="图片 31" descr="文本&#10;&#10;低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8480" y="4068643"/>
            <a:ext cx="3179121" cy="2119414"/>
          </a:xfrm>
          <a:prstGeom prst="rect">
            <a:avLst/>
          </a:prstGeom>
        </p:spPr>
      </p:pic>
      <p:pic>
        <p:nvPicPr>
          <p:cNvPr id="37" name="图片 36" descr="图片包含 图形用户界面&#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1045" y="4068643"/>
            <a:ext cx="3174172" cy="2116115"/>
          </a:xfrm>
          <a:prstGeom prst="rect">
            <a:avLst/>
          </a:prstGeom>
        </p:spPr>
      </p:pic>
      <p:sp>
        <p:nvSpPr>
          <p:cNvPr id="38" name="文本框 37"/>
          <p:cNvSpPr txBox="1"/>
          <p:nvPr/>
        </p:nvSpPr>
        <p:spPr>
          <a:xfrm>
            <a:off x="8133715" y="965200"/>
            <a:ext cx="3162935"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kumimoji="0" lang="zh-CN" alt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Dilation, Erosion, Inversion</a:t>
            </a:r>
            <a:endParaRPr kumimoji="0" lang="zh-CN" alt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sp>
        <p:nvSpPr>
          <p:cNvPr id="39" name="文本框 38"/>
          <p:cNvSpPr txBox="1"/>
          <p:nvPr/>
        </p:nvSpPr>
        <p:spPr>
          <a:xfrm>
            <a:off x="8599170" y="3646805"/>
            <a:ext cx="2177415"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lang="zh-CN" altLang="en-US" sz="2000" dirty="0">
                <a:solidFill>
                  <a:srgbClr val="191B0E"/>
                </a:solidFill>
                <a:latin typeface="+mj-lt"/>
                <a:ea typeface="华文楷体" panose="02010600040101010101" pitchFamily="2" charset="-122"/>
                <a:cs typeface="+mj-lt"/>
              </a:rPr>
              <a:t>Contour Extraction</a:t>
            </a:r>
            <a:endParaRPr lang="zh-CN" altLang="en-US" sz="2000" dirty="0">
              <a:solidFill>
                <a:srgbClr val="191B0E"/>
              </a:solidFill>
              <a:latin typeface="+mj-lt"/>
              <a:ea typeface="华文楷体" panose="02010600040101010101" pitchFamily="2" charset="-122"/>
              <a:cs typeface="+mj-lt"/>
            </a:endParaRPr>
          </a:p>
        </p:txBody>
      </p:sp>
      <p:sp>
        <p:nvSpPr>
          <p:cNvPr id="40" name="文本框 39"/>
          <p:cNvSpPr txBox="1"/>
          <p:nvPr/>
        </p:nvSpPr>
        <p:spPr>
          <a:xfrm>
            <a:off x="4181475" y="3648075"/>
            <a:ext cx="3639820" cy="380365"/>
          </a:xfrm>
          <a:prstGeom prst="rect">
            <a:avLst/>
          </a:prstGeom>
          <a:noFill/>
        </p:spPr>
        <p:txBody>
          <a:bodyPr wrap="square">
            <a:spAutoFit/>
          </a:bodyPr>
          <a:lstStyle/>
          <a:p>
            <a:pPr marR="0" lvl="0" algn="l" defTabSz="914400" rtl="0" eaLnBrk="1" fontAlgn="auto" latinLnBrk="0" hangingPunct="1">
              <a:lnSpc>
                <a:spcPct val="94000"/>
              </a:lnSpc>
              <a:spcBef>
                <a:spcPts val="1000"/>
              </a:spcBef>
              <a:spcAft>
                <a:spcPts val="200"/>
              </a:spcAft>
              <a:buClrTx/>
              <a:buSzTx/>
              <a:defRPr/>
            </a:pPr>
            <a:r>
              <a:rPr kumimoji="0" lang="zh-CN" alt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rPr>
              <a:t>Minimum Bounding Rectangle</a:t>
            </a:r>
            <a:endParaRPr kumimoji="0" lang="zh-CN" altLang="en-US" sz="2000" b="0" i="0" u="none" strike="noStrike" kern="1200" cap="none" spc="0" normalizeH="0" baseline="0" noProof="0" dirty="0">
              <a:ln>
                <a:noFill/>
              </a:ln>
              <a:solidFill>
                <a:srgbClr val="191B0E"/>
              </a:solidFill>
              <a:effectLst/>
              <a:uLnTx/>
              <a:uFillTx/>
              <a:latin typeface="+mj-lt"/>
              <a:ea typeface="华文楷体" panose="02010600040101010101" pitchFamily="2" charset="-122"/>
              <a:cs typeface="+mj-lt"/>
            </a:endParaRPr>
          </a:p>
        </p:txBody>
      </p:sp>
      <p:pic>
        <p:nvPicPr>
          <p:cNvPr id="44" name="图片 43" descr="图片包含 室内, 照片, 建筑, 卡车&#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751" y="4068644"/>
            <a:ext cx="3174172" cy="2116114"/>
          </a:xfrm>
          <a:prstGeom prst="rect">
            <a:avLst/>
          </a:prstGeom>
        </p:spPr>
      </p:pic>
      <p:sp>
        <p:nvSpPr>
          <p:cNvPr id="45" name="箭头: 右 44"/>
          <p:cNvSpPr/>
          <p:nvPr/>
        </p:nvSpPr>
        <p:spPr>
          <a:xfrm>
            <a:off x="3618783" y="2074940"/>
            <a:ext cx="616145" cy="605000"/>
          </a:xfrm>
          <a:prstGeom prst="rightArrow">
            <a:avLst/>
          </a:prstGeom>
          <a:gradFill flip="none" rotWithShape="1">
            <a:gsLst>
              <a:gs pos="4000">
                <a:srgbClr val="FF0000">
                  <a:alpha val="27000"/>
                </a:srgbClr>
              </a:gs>
              <a:gs pos="100000">
                <a:srgbClr val="FFE7EA">
                  <a:alpha val="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箭头: 右 45"/>
          <p:cNvSpPr/>
          <p:nvPr/>
        </p:nvSpPr>
        <p:spPr>
          <a:xfrm>
            <a:off x="7414050" y="2138200"/>
            <a:ext cx="684430" cy="587747"/>
          </a:xfrm>
          <a:prstGeom prst="rightArrow">
            <a:avLst/>
          </a:prstGeom>
          <a:gradFill flip="none" rotWithShape="1">
            <a:gsLst>
              <a:gs pos="4000">
                <a:srgbClr val="FF0000">
                  <a:alpha val="27000"/>
                </a:srgbClr>
              </a:gs>
              <a:gs pos="100000">
                <a:srgbClr val="FFE7EA">
                  <a:alpha val="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箭头: 右 47"/>
          <p:cNvSpPr/>
          <p:nvPr/>
        </p:nvSpPr>
        <p:spPr>
          <a:xfrm rot="10800000">
            <a:off x="3584640" y="4818408"/>
            <a:ext cx="650288" cy="569372"/>
          </a:xfrm>
          <a:prstGeom prst="rightArrow">
            <a:avLst/>
          </a:prstGeom>
          <a:gradFill flip="none" rotWithShape="1">
            <a:gsLst>
              <a:gs pos="4000">
                <a:srgbClr val="FF0000">
                  <a:alpha val="27000"/>
                </a:srgbClr>
              </a:gs>
              <a:gs pos="100000">
                <a:srgbClr val="FFE7EA">
                  <a:alpha val="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右 48"/>
          <p:cNvSpPr/>
          <p:nvPr/>
        </p:nvSpPr>
        <p:spPr>
          <a:xfrm rot="10800000">
            <a:off x="7414050" y="4800032"/>
            <a:ext cx="684430" cy="587747"/>
          </a:xfrm>
          <a:prstGeom prst="rightArrow">
            <a:avLst/>
          </a:prstGeom>
          <a:gradFill flip="none" rotWithShape="1">
            <a:gsLst>
              <a:gs pos="4000">
                <a:srgbClr val="FF0000">
                  <a:alpha val="27000"/>
                </a:srgbClr>
              </a:gs>
              <a:gs pos="100000">
                <a:srgbClr val="FFE7EA">
                  <a:alpha val="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箭头: 右弧形 49"/>
          <p:cNvSpPr/>
          <p:nvPr/>
        </p:nvSpPr>
        <p:spPr>
          <a:xfrm>
            <a:off x="11358113" y="3019245"/>
            <a:ext cx="665921" cy="1288212"/>
          </a:xfrm>
          <a:prstGeom prst="curvedLeftArrow">
            <a:avLst/>
          </a:prstGeom>
          <a:gradFill flip="none" rotWithShape="1">
            <a:gsLst>
              <a:gs pos="4000">
                <a:srgbClr val="FF0000">
                  <a:alpha val="27000"/>
                </a:srgbClr>
              </a:gs>
              <a:gs pos="100000">
                <a:srgbClr val="FFE7EA">
                  <a:alpha val="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COMMONDATA" val="eyJoZGlkIjoiNzBlYWIzOTAxNGYzYjNhODRlZmI0NTVjMWM0OTFlMzQifQ=="/>
</p:tagLst>
</file>

<file path=ppt/theme/theme1.xml><?xml version="1.0" encoding="utf-8"?>
<a:theme xmlns:a="http://schemas.openxmlformats.org/drawingml/2006/main" name="3_Office 主题">
  <a:themeElements>
    <a:clrScheme name="自定义 1">
      <a:dk1>
        <a:srgbClr val="000000"/>
      </a:dk1>
      <a:lt1>
        <a:srgbClr val="FFFFFF"/>
      </a:lt1>
      <a:dk2>
        <a:srgbClr val="778495"/>
      </a:dk2>
      <a:lt2>
        <a:srgbClr val="F0F0F0"/>
      </a:lt2>
      <a:accent1>
        <a:srgbClr val="C60C0C"/>
      </a:accent1>
      <a:accent2>
        <a:srgbClr val="D8D8D8"/>
      </a:accent2>
      <a:accent3>
        <a:srgbClr val="BFBFBF"/>
      </a:accent3>
      <a:accent4>
        <a:srgbClr val="A5A5A5"/>
      </a:accent4>
      <a:accent5>
        <a:srgbClr val="7F7F7F"/>
      </a:accent5>
      <a:accent6>
        <a:srgbClr val="595959"/>
      </a:accent6>
      <a:hlink>
        <a:srgbClr val="C60C0C"/>
      </a:hlink>
      <a:folHlink>
        <a:srgbClr val="BFBFBF"/>
      </a:folHlink>
    </a:clrScheme>
    <a:fontScheme name="mwhn0rfm">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主题​​">
      <a:dk1>
        <a:srgbClr val="000000"/>
      </a:dk1>
      <a:lt1>
        <a:srgbClr val="FFFFFF"/>
      </a:lt1>
      <a:dk2>
        <a:srgbClr val="778495"/>
      </a:dk2>
      <a:lt2>
        <a:srgbClr val="F0F0F0"/>
      </a:lt2>
      <a:accent1>
        <a:srgbClr val="C60C0C"/>
      </a:accent1>
      <a:accent2>
        <a:srgbClr val="D8D8D8"/>
      </a:accent2>
      <a:accent3>
        <a:srgbClr val="BFBFBF"/>
      </a:accent3>
      <a:accent4>
        <a:srgbClr val="A5A5A5"/>
      </a:accent4>
      <a:accent5>
        <a:srgbClr val="7F7F7F"/>
      </a:accent5>
      <a:accent6>
        <a:srgbClr val="595959"/>
      </a:accent6>
      <a:hlink>
        <a:srgbClr val="C60C0C"/>
      </a:hlink>
      <a:folHlink>
        <a:srgbClr val="BFBFBF"/>
      </a:folHlink>
    </a:clrScheme>
    <a:fontScheme name="mwhn0rfm">
      <a:majorFont>
        <a:latin typeface="Times New Roman"/>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4000">
              <a:srgbClr val="FF0000">
                <a:alpha val="27000"/>
              </a:srgbClr>
            </a:gs>
            <a:gs pos="100000">
              <a:srgbClr val="FFE7EA">
                <a:alpha val="6000"/>
              </a:srgbClr>
            </a:gs>
          </a:gsLst>
          <a:lin ang="27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EF3420"/>
      </a:accent1>
      <a:accent2>
        <a:srgbClr val="FE8302"/>
      </a:accent2>
      <a:accent3>
        <a:srgbClr val="FFCB36"/>
      </a:accent3>
      <a:accent4>
        <a:srgbClr val="7D7D7D"/>
      </a:accent4>
      <a:accent5>
        <a:srgbClr val="A5A5A5"/>
      </a:accent5>
      <a:accent6>
        <a:srgbClr val="C9C9C9"/>
      </a:accent6>
      <a:hlink>
        <a:srgbClr val="4472C4"/>
      </a:hlink>
      <a:folHlink>
        <a:srgbClr val="BFBFBF"/>
      </a:folHlink>
    </a:clrScheme>
    <a:fontScheme name="qdsnx1rb">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
    <a:dk1>
      <a:srgbClr val="000000"/>
    </a:dk1>
    <a:lt1>
      <a:srgbClr val="FFFFFF"/>
    </a:lt1>
    <a:dk2>
      <a:srgbClr val="778495"/>
    </a:dk2>
    <a:lt2>
      <a:srgbClr val="F0F0F0"/>
    </a:lt2>
    <a:accent1>
      <a:srgbClr val="C60C0C"/>
    </a:accent1>
    <a:accent2>
      <a:srgbClr val="D8D8D8"/>
    </a:accent2>
    <a:accent3>
      <a:srgbClr val="BFBFBF"/>
    </a:accent3>
    <a:accent4>
      <a:srgbClr val="A5A5A5"/>
    </a:accent4>
    <a:accent5>
      <a:srgbClr val="7F7F7F"/>
    </a:accent5>
    <a:accent6>
      <a:srgbClr val="595959"/>
    </a:accent6>
    <a:hlink>
      <a:srgbClr val="C60C0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EF3420"/>
    </a:accent1>
    <a:accent2>
      <a:srgbClr val="FE8302"/>
    </a:accent2>
    <a:accent3>
      <a:srgbClr val="FFCB36"/>
    </a:accent3>
    <a:accent4>
      <a:srgbClr val="7D7D7D"/>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7292</Words>
  <Application>WPS 演示</Application>
  <PresentationFormat>宽屏</PresentationFormat>
  <Paragraphs>337</Paragraphs>
  <Slides>31</Slides>
  <Notes>25</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31</vt:i4>
      </vt:variant>
    </vt:vector>
  </HeadingPairs>
  <TitlesOfParts>
    <vt:vector size="48" baseType="lpstr">
      <vt:lpstr>Arial</vt:lpstr>
      <vt:lpstr>宋体</vt:lpstr>
      <vt:lpstr>Wingdings</vt:lpstr>
      <vt:lpstr>Calibri</vt:lpstr>
      <vt:lpstr>微软雅黑</vt:lpstr>
      <vt:lpstr>Century Gothic</vt:lpstr>
      <vt:lpstr>方正风雅宋简体</vt:lpstr>
      <vt:lpstr>Century Gothic</vt:lpstr>
      <vt:lpstr>Franklin Gothic Book</vt:lpstr>
      <vt:lpstr>华文楷体</vt:lpstr>
      <vt:lpstr>Franklin Gothic Book</vt:lpstr>
      <vt:lpstr>Times New Roman</vt:lpstr>
      <vt:lpstr>Arial Unicode MS</vt:lpstr>
      <vt:lpstr>Times New Roman (标题)</vt:lpstr>
      <vt:lpstr>3_Office 主题</vt:lpstr>
      <vt:lpstr>4_Office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Administrator</cp:lastModifiedBy>
  <cp:revision>305</cp:revision>
  <dcterms:created xsi:type="dcterms:W3CDTF">2019-06-19T02:08:00Z</dcterms:created>
  <dcterms:modified xsi:type="dcterms:W3CDTF">2023-09-13T07:36:55Z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31B572E921E549839B351088C3A13491_11</vt:lpwstr>
  </property>
</Properties>
</file>